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970" r:id="rId3"/>
    <p:sldId id="382" r:id="rId4"/>
    <p:sldId id="383" r:id="rId5"/>
    <p:sldId id="2975" r:id="rId6"/>
    <p:sldId id="393" r:id="rId7"/>
    <p:sldId id="394" r:id="rId8"/>
    <p:sldId id="395" r:id="rId9"/>
    <p:sldId id="396" r:id="rId10"/>
    <p:sldId id="398" r:id="rId11"/>
    <p:sldId id="2939" r:id="rId12"/>
    <p:sldId id="2940" r:id="rId13"/>
    <p:sldId id="414" r:id="rId14"/>
    <p:sldId id="387" r:id="rId15"/>
    <p:sldId id="413" r:id="rId16"/>
    <p:sldId id="388" r:id="rId17"/>
    <p:sldId id="389" r:id="rId18"/>
    <p:sldId id="390" r:id="rId19"/>
    <p:sldId id="406" r:id="rId20"/>
    <p:sldId id="416" r:id="rId21"/>
    <p:sldId id="407" r:id="rId22"/>
    <p:sldId id="411" r:id="rId23"/>
    <p:sldId id="415" r:id="rId24"/>
    <p:sldId id="397" r:id="rId25"/>
    <p:sldId id="410" r:id="rId26"/>
    <p:sldId id="2976" r:id="rId27"/>
    <p:sldId id="259" r:id="rId28"/>
    <p:sldId id="2973" r:id="rId29"/>
    <p:sldId id="2974" r:id="rId30"/>
    <p:sldId id="2972" r:id="rId31"/>
    <p:sldId id="1075" r:id="rId32"/>
    <p:sldId id="987" r:id="rId33"/>
    <p:sldId id="1069" r:id="rId34"/>
    <p:sldId id="399" r:id="rId35"/>
    <p:sldId id="2738" r:id="rId36"/>
    <p:sldId id="260" r:id="rId37"/>
    <p:sldId id="431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46" d="100"/>
          <a:sy n="146" d="100"/>
        </p:scale>
        <p:origin x="168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704E3BAD-40D9-564C-B169-737F610B5F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C225BB-6C02-B146-B55B-E9536DA5274A}" type="slidenum">
              <a:rPr lang="he-IL" altLang="en-CN" sz="1100">
                <a:latin typeface="Times New Roman" panose="02020603050405020304" pitchFamily="18" charset="0"/>
              </a:rPr>
              <a:pPr/>
              <a:t>10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37AEF58-4227-1442-B4E2-8692FD6A23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0AE8D7C2-19E6-614D-97B3-2C5E3C123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95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15D59DE-4534-DF45-87EB-5762DBE216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3D3C9B51-2A59-B241-9CC2-FB1020BC1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563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ABDFA003-744E-084A-88B5-6F54F4E801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292584-BD6F-694F-82D5-8EEA4BC2360A}" type="slidenum">
              <a:rPr lang="he-IL" altLang="en-CN" sz="1100">
                <a:latin typeface="Times New Roman" panose="02020603050405020304" pitchFamily="18" charset="0"/>
              </a:rPr>
              <a:pPr/>
              <a:t>14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07760FD-F5FD-9F49-8698-C1B44354E0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50C7A25-4F85-0743-9B14-BE492B193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137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3731CF4B-49E5-1449-A8D0-6EE2BC11F2C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14F138-C8D6-8E4C-8B9C-836E313AD08B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15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74F25063-C826-B948-9B22-299D439744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82DC2381-4311-A447-A9DF-711A53BCE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55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D455E6D-08DD-244D-8065-6BA789EB1C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9AF7B0-3415-9847-881E-F7570D2D61E6}" type="slidenum">
              <a:rPr lang="he-IL" altLang="en-CN" sz="1100">
                <a:latin typeface="Times New Roman" panose="02020603050405020304" pitchFamily="18" charset="0"/>
              </a:rPr>
              <a:pPr/>
              <a:t>16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6691019-069E-AE41-B630-E05E1A3CA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76EF0578-E6AB-CD4F-A9F6-1EB2451AC4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5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6DC66A9E-1534-7A45-967E-C1CC48B286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66EC52-630C-5E4C-98DB-D0B6E09F81A8}" type="slidenum">
              <a:rPr lang="he-IL" altLang="en-CN" sz="1100">
                <a:latin typeface="Times New Roman" panose="02020603050405020304" pitchFamily="18" charset="0"/>
              </a:rPr>
              <a:pPr/>
              <a:t>17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0E48114D-132A-EB4F-927F-40103DF2A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EDA30903-97DC-9844-B545-63F137A6B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D10F30EF-5E50-0643-B807-8B6A3646C4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DC7922-1D02-C74D-A838-8EF72260149C}" type="slidenum">
              <a:rPr lang="he-IL" altLang="en-CN" sz="1100">
                <a:latin typeface="Times New Roman" panose="02020603050405020304" pitchFamily="18" charset="0"/>
              </a:rPr>
              <a:pPr/>
              <a:t>18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B603E47-C4E4-6D47-9FCC-F8DBAF422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538371A-4883-4E47-BC88-43A2E3B84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180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F5D73F02-190B-ED41-9FFC-7C943AB5A14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4C023B-DC01-DF47-9E41-816F2536046C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19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D6A5785F-9041-CF4D-B602-789C857275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893763"/>
            <a:ext cx="6370638" cy="3584575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CA357635-27A3-934C-83AF-4EEC12C25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029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>
            <a:extLst>
              <a:ext uri="{FF2B5EF4-FFF2-40B4-BE49-F238E27FC236}">
                <a16:creationId xmlns:a16="http://schemas.microsoft.com/office/drawing/2014/main" id="{F810306D-37D9-FC47-8900-7D9FB0F8876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D314210-35FA-354C-B4C9-1E5EA25AF4CB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20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FFDE7073-AA39-9141-9AC0-1745D101A2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893763"/>
            <a:ext cx="6370638" cy="3584575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2948C58B-17B2-1244-99E6-07E4A0B9F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4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>
            <a:extLst>
              <a:ext uri="{FF2B5EF4-FFF2-40B4-BE49-F238E27FC236}">
                <a16:creationId xmlns:a16="http://schemas.microsoft.com/office/drawing/2014/main" id="{251A86D2-75C6-D74D-BDDE-4D2E9A50C9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EDB9515-527D-C04E-9811-9AF0179947DF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21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A026AC15-7C1C-1949-B21C-FFB1A92E6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463" y="893763"/>
            <a:ext cx="4779962" cy="3584575"/>
          </a:xfrm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437DF7C-0E04-7B49-BBC0-5DE878CAD5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4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70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D3240FB2-38B9-FC4D-ACA6-C21FA2438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5C01395F-76C3-D048-BFAB-A5311798C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00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F94425B-5870-7849-8867-556A7A9D1C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A6D26D2-37C1-404C-9255-0B238EE54B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279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25F65014-8CD1-354D-9A1B-BAC96BF318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40CCA5-4802-3247-A3C3-92333638B449}" type="slidenum">
              <a:rPr lang="he-IL" altLang="en-CN" sz="1100">
                <a:latin typeface="Times New Roman" panose="02020603050405020304" pitchFamily="18" charset="0"/>
              </a:rPr>
              <a:pPr/>
              <a:t>24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75EF807-5EB0-2C4E-A6EA-44AE64F08A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5B385C8-B427-F94C-96FA-60F396D7E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21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1D23332-0F2D-AA40-96D0-12AE294BD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AE757CAB-1FBE-244A-AF0B-ACB89C124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92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06E8F476-EAE9-6E40-9365-CE93B14470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6A30BE-928B-B440-A9D1-7513E9344AF0}" type="slidenum">
              <a:rPr lang="he-IL" altLang="en-CN" sz="1100">
                <a:latin typeface="Times New Roman" panose="02020603050405020304" pitchFamily="18" charset="0"/>
              </a:rPr>
              <a:pPr/>
              <a:t>26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3C7B90B1-47DE-0F43-B8F0-67D6402952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C1899AB-4CB6-B646-805A-C7022F60E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02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151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00135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2481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232EFE0A-F618-1943-A481-3C4269672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C0B6347-3A54-FC4A-8847-F01AC107F346}" type="slidenum">
              <a:rPr lang="he-IL" altLang="en-CN" sz="1100">
                <a:latin typeface="Times New Roman" panose="02020603050405020304" pitchFamily="18" charset="0"/>
              </a:rPr>
              <a:pPr/>
              <a:t>34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B46C1266-3EFE-6D48-B602-4972FC0CC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DBA525F-3F6B-7C49-8D9A-CE11653DF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5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4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>
            <a:extLst>
              <a:ext uri="{FF2B5EF4-FFF2-40B4-BE49-F238E27FC236}">
                <a16:creationId xmlns:a16="http://schemas.microsoft.com/office/drawing/2014/main" id="{79854AFE-53C8-8A4B-A58E-562A92102E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26CCE2-1435-FC4B-AB53-A1261AD1C955}" type="slidenum">
              <a:rPr lang="he-IL" altLang="en-CN" sz="1100">
                <a:latin typeface="Times New Roman" panose="02020603050405020304" pitchFamily="18" charset="0"/>
              </a:rPr>
              <a:pPr/>
              <a:t>3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0B3B76B-48DD-A544-B796-EA503AC450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B84D197-DCAF-214C-996F-A0547E785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92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25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2565325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BE5A9045-02F7-BC48-AF08-31FF4F356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A196D6-E603-9942-87CC-593D12379AC6}" type="slidenum">
              <a:rPr lang="he-IL" altLang="en-CN" sz="1100">
                <a:latin typeface="Times New Roman" panose="02020603050405020304" pitchFamily="18" charset="0"/>
              </a:rPr>
              <a:pPr/>
              <a:t>4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F970D94-4D89-6F4C-B28B-85A243D590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F52271A-3101-DF44-B4CD-DD540AA6F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94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BE5A9045-02F7-BC48-AF08-31FF4F356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A196D6-E603-9942-87CC-593D12379AC6}" type="slidenum">
              <a:rPr lang="he-IL" altLang="en-CN" sz="1100">
                <a:latin typeface="Times New Roman" panose="02020603050405020304" pitchFamily="18" charset="0"/>
              </a:rPr>
              <a:pPr/>
              <a:t>5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F970D94-4D89-6F4C-B28B-85A243D590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F52271A-3101-DF44-B4CD-DD540AA6F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34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06E8F476-EAE9-6E40-9365-CE93B14470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6A30BE-928B-B440-A9D1-7513E9344AF0}" type="slidenum">
              <a:rPr lang="he-IL" altLang="en-CN" sz="1100">
                <a:latin typeface="Times New Roman" panose="02020603050405020304" pitchFamily="18" charset="0"/>
              </a:rPr>
              <a:pPr/>
              <a:t>6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3C7B90B1-47DE-0F43-B8F0-67D6402952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C1899AB-4CB6-B646-805A-C7022F60E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81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95B7950B-B8BD-8C40-902C-9BAB49E687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1E5E07-4A84-7445-9811-E61821656FE8}" type="slidenum">
              <a:rPr lang="he-IL" altLang="en-CN" sz="1100">
                <a:latin typeface="Times New Roman" panose="02020603050405020304" pitchFamily="18" charset="0"/>
              </a:rPr>
              <a:pPr/>
              <a:t>7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463B6C3-0CE1-8A4B-9392-B0188C192D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346B3944-4593-3348-B265-0176315A1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59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B657ED4A-B314-F841-AD2D-65E5766FDC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C72AE9-DD73-3540-9462-06A76DD2F75B}" type="slidenum">
              <a:rPr lang="he-IL" altLang="en-CN" sz="1100">
                <a:latin typeface="Times New Roman" panose="02020603050405020304" pitchFamily="18" charset="0"/>
              </a:rPr>
              <a:pPr/>
              <a:t>8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4FD198-E662-494C-BB62-6E8D63D109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7E7AE18-9B35-6044-85D4-89223F4965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28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27701F4-945A-9644-959D-5C8CD5F2B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1E4FB2-6988-3D46-800D-5E7B2F7ACD24}" type="slidenum">
              <a:rPr lang="he-IL" altLang="en-CN" sz="1100">
                <a:latin typeface="Times New Roman" panose="02020603050405020304" pitchFamily="18" charset="0"/>
              </a:rPr>
              <a:pPr/>
              <a:t>9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2BFBABCB-8439-094D-AEDF-8E0BD1BDF6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46875361-1B2F-FF47-BC91-79F7EF77BF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9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8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2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1uA-pLITer0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hKq8a1m8r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hyperlink" Target="https://youtu.be/KhKq8a1m8r8?t=25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O8_2JJV0B4?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youtu.be/oO8_2JJV0B4?t=846" TargetMode="Externa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youtu.be/jRZDnetjGuo?t=409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hyperlink" Target="https://youtu.be/wjHlvQfo5u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youtu.be/NmWwRmvjAE8?t=1537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hyperlink" Target="https://youtu.be/NmWwRmvjAE8?t=1037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CslqgM48D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fferences.com/difference-between-simd-and-mimd.html" TargetMode="External"/><Relationship Id="rId7" Type="http://schemas.openxmlformats.org/officeDocument/2006/relationships/hyperlink" Target="https://youtu.be/D-mM6X5xnT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youtu.be/D-mM6X5xnTY?t=373" TargetMode="Externa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5" Type="http://schemas.openxmlformats.org/officeDocument/2006/relationships/image" Target="../media/image32.png"/><Relationship Id="rId4" Type="http://schemas.openxmlformats.org/officeDocument/2006/relationships/hyperlink" Target="https://youtu.be/zltgXvg6r3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" sz="2400" dirty="0"/>
            </a:br>
            <a:r>
              <a:rPr lang="en" sz="2400" dirty="0"/>
              <a:t>Assembly and Machine Languages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20, 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080749E-1AFA-9B46-B61F-70B5979A1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SymbolTable </a:t>
            </a:r>
            <a:r>
              <a:rPr lang="en-US" altLang="en-CN" sz="1500"/>
              <a:t>(a software module in the assembler program)</a:t>
            </a:r>
          </a:p>
        </p:txBody>
      </p:sp>
      <p:pic>
        <p:nvPicPr>
          <p:cNvPr id="435203" name="Picture 3" descr="Bouquet">
            <a:extLst>
              <a:ext uri="{FF2B5EF4-FFF2-40B4-BE49-F238E27FC236}">
                <a16:creationId xmlns:a16="http://schemas.microsoft.com/office/drawing/2014/main" id="{D825283D-FC31-C345-AE28-19898860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3" t="35484" r="19531" b="25806"/>
          <a:stretch>
            <a:fillRect/>
          </a:stretch>
        </p:blipFill>
        <p:spPr bwMode="auto">
          <a:xfrm>
            <a:off x="1400175" y="1486625"/>
            <a:ext cx="6343650" cy="2965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0313" t="35484" r="19531" b="2580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42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>
                <a:hlinkClick r:id="rId2"/>
              </a:rPr>
              <a:t>Parsing Text File in Python</a:t>
            </a:r>
            <a:endParaRPr lang="en-CN" sz="3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45E010-991D-4B42-AD67-EE54335B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74" y="794978"/>
            <a:ext cx="6837620" cy="4142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3E27C-C33D-8540-B076-800894B24AE2}"/>
              </a:ext>
            </a:extLst>
          </p:cNvPr>
          <p:cNvSpPr txBox="1"/>
          <p:nvPr/>
        </p:nvSpPr>
        <p:spPr>
          <a:xfrm>
            <a:off x="3234974" y="4799022"/>
            <a:ext cx="1891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/1uA-pLITer0</a:t>
            </a:r>
            <a:endParaRPr lang="en-CN" sz="1050" dirty="0"/>
          </a:p>
        </p:txBody>
      </p:sp>
    </p:spTree>
    <p:extLst>
      <p:ext uri="{BB962C8B-B14F-4D97-AF65-F5344CB8AC3E}">
        <p14:creationId xmlns:p14="http://schemas.microsoft.com/office/powerpoint/2010/main" val="415542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Implementation in Mathematica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9C33A-E207-1847-B4B8-ECAAAB9E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7250"/>
            <a:ext cx="3971148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D1598A-88DA-9C42-BD13-764D25E0F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692" y="857250"/>
            <a:ext cx="4455764" cy="4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45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2" name="Group 12">
            <a:extLst>
              <a:ext uri="{FF2B5EF4-FFF2-40B4-BE49-F238E27FC236}">
                <a16:creationId xmlns:a16="http://schemas.microsoft.com/office/drawing/2014/main" id="{A1EE710E-31B8-0540-B624-41D402EAD943}"/>
              </a:ext>
            </a:extLst>
          </p:cNvPr>
          <p:cNvGrpSpPr>
            <a:grpSpLocks/>
          </p:cNvGrpSpPr>
          <p:nvPr/>
        </p:nvGrpSpPr>
        <p:grpSpPr bwMode="auto">
          <a:xfrm>
            <a:off x="4286250" y="514350"/>
            <a:ext cx="2343150" cy="2343150"/>
            <a:chOff x="2640" y="432"/>
            <a:chExt cx="1968" cy="1968"/>
          </a:xfrm>
        </p:grpSpPr>
        <p:sp>
          <p:nvSpPr>
            <p:cNvPr id="71683" name="Text Box 9">
              <a:extLst>
                <a:ext uri="{FF2B5EF4-FFF2-40B4-BE49-F238E27FC236}">
                  <a16:creationId xmlns:a16="http://schemas.microsoft.com/office/drawing/2014/main" id="{2F6143FF-AF8B-264B-A26A-382BE3318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624"/>
              <a:ext cx="1104" cy="177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62100" rIns="43200" bIns="62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1110111111001000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1110101010001000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1111110000010000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0000000000000000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1111010011010000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0000000000010010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1110001100000001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1111110000010000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0000000000010001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...</a:t>
              </a:r>
            </a:p>
          </p:txBody>
        </p:sp>
        <p:sp>
          <p:nvSpPr>
            <p:cNvPr id="71684" name="Rectangle 10">
              <a:extLst>
                <a:ext uri="{FF2B5EF4-FFF2-40B4-BE49-F238E27FC236}">
                  <a16:creationId xmlns:a16="http://schemas.microsoft.com/office/drawing/2014/main" id="{02E3521D-544A-BE4A-AF3E-47FAF0DDD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432"/>
              <a:ext cx="859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Target code</a:t>
              </a:r>
              <a:endParaRPr lang="en-US" altLang="en-CN" sz="1050">
                <a:latin typeface="Comic Sans MS" panose="030F0902030302020204" pitchFamily="66" charset="0"/>
              </a:endParaRPr>
            </a:p>
          </p:txBody>
        </p:sp>
        <p:sp>
          <p:nvSpPr>
            <p:cNvPr id="71685" name="AutoShape 5">
              <a:extLst>
                <a:ext uri="{FF2B5EF4-FFF2-40B4-BE49-F238E27FC236}">
                  <a16:creationId xmlns:a16="http://schemas.microsoft.com/office/drawing/2014/main" id="{8A408CF2-E436-3E48-B673-5D44B16C8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104"/>
              <a:ext cx="768" cy="480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CN" sz="1050"/>
                <a:t>assemble</a:t>
              </a:r>
            </a:p>
          </p:txBody>
        </p:sp>
      </p:grpSp>
      <p:sp>
        <p:nvSpPr>
          <p:cNvPr id="71686" name="Rectangle 2">
            <a:extLst>
              <a:ext uri="{FF2B5EF4-FFF2-40B4-BE49-F238E27FC236}">
                <a16:creationId xmlns:a16="http://schemas.microsoft.com/office/drawing/2014/main" id="{EB1A3092-76BB-904C-A511-55395D650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Assembly example</a:t>
            </a:r>
          </a:p>
        </p:txBody>
      </p:sp>
      <p:grpSp>
        <p:nvGrpSpPr>
          <p:cNvPr id="71693" name="Group 13">
            <a:extLst>
              <a:ext uri="{FF2B5EF4-FFF2-40B4-BE49-F238E27FC236}">
                <a16:creationId xmlns:a16="http://schemas.microsoft.com/office/drawing/2014/main" id="{1276DE24-D43A-1440-BA04-BA3A7FBC8654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14350"/>
            <a:ext cx="2743200" cy="2286000"/>
            <a:chOff x="192" y="432"/>
            <a:chExt cx="2304" cy="1920"/>
          </a:xfrm>
        </p:grpSpPr>
        <p:sp>
          <p:nvSpPr>
            <p:cNvPr id="71687" name="Text Box 9">
              <a:extLst>
                <a:ext uri="{FF2B5EF4-FFF2-40B4-BE49-F238E27FC236}">
                  <a16:creationId xmlns:a16="http://schemas.microsoft.com/office/drawing/2014/main" id="{27862980-9004-3243-823D-58B76AC01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624"/>
              <a:ext cx="2256" cy="172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35100" rIns="0" bIns="35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Computes 1+...+RAM[0]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And stored the sum in RAM[1]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M=1    // i = 1                                    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M=0    // sum = 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(LOOP)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 // if i&gt;RAM[0] goto WRITE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@R0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D=D-M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@WRITE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D;JGT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...    // Etc.</a:t>
              </a:r>
            </a:p>
          </p:txBody>
        </p:sp>
        <p:sp>
          <p:nvSpPr>
            <p:cNvPr id="71688" name="Rectangle 10">
              <a:extLst>
                <a:ext uri="{FF2B5EF4-FFF2-40B4-BE49-F238E27FC236}">
                  <a16:creationId xmlns:a16="http://schemas.microsoft.com/office/drawing/2014/main" id="{54A30F38-76F9-574A-9542-E8E93419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432"/>
              <a:ext cx="191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Source code </a:t>
              </a:r>
              <a:r>
                <a:rPr lang="en-US" altLang="en-CN" sz="1050">
                  <a:latin typeface="Comic Sans MS" panose="030F0902030302020204" pitchFamily="66" charset="0"/>
                </a:rPr>
                <a:t>(example)</a:t>
              </a:r>
            </a:p>
          </p:txBody>
        </p:sp>
      </p:grpSp>
      <p:sp>
        <p:nvSpPr>
          <p:cNvPr id="406531" name="Rectangle 3">
            <a:extLst>
              <a:ext uri="{FF2B5EF4-FFF2-40B4-BE49-F238E27FC236}">
                <a16:creationId xmlns:a16="http://schemas.microsoft.com/office/drawing/2014/main" id="{1BF64325-111E-C846-9613-A4AB6D3A6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2971801"/>
            <a:ext cx="6373416" cy="188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en-CN" sz="1200" u="sng"/>
              <a:t>The program translation challenge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Extract the program’s semantics from the source program, </a:t>
            </a:r>
            <a:br>
              <a:rPr lang="en-US" altLang="en-CN" sz="1200"/>
            </a:br>
            <a:r>
              <a:rPr lang="en-US" altLang="en-CN" sz="1200"/>
              <a:t>using the syntax rules of the source language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Re-express the program’s semantics in the target language,</a:t>
            </a:r>
            <a:br>
              <a:rPr lang="en-US" altLang="en-CN" sz="1200"/>
            </a:br>
            <a:r>
              <a:rPr lang="en-US" altLang="en-CN" sz="1200"/>
              <a:t>using the syntax rules of the target language</a:t>
            </a:r>
          </a:p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en-CN" sz="1200" u="sng"/>
              <a:t>Assembler = simple translator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Translates each assembly command into one or more binary machine instructions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Handles symbols (e.g.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1200"/>
              <a:t>,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altLang="en-CN" sz="1200"/>
              <a:t>,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altLang="en-CN" sz="1200"/>
              <a:t>, …).</a:t>
            </a:r>
          </a:p>
          <a:p>
            <a:endParaRPr lang="en-US" altLang="en-CN" sz="1200"/>
          </a:p>
        </p:txBody>
      </p:sp>
      <p:sp>
        <p:nvSpPr>
          <p:cNvPr id="71690" name="AutoShape 10">
            <a:extLst>
              <a:ext uri="{FF2B5EF4-FFF2-40B4-BE49-F238E27FC236}">
                <a16:creationId xmlns:a16="http://schemas.microsoft.com/office/drawing/2014/main" id="{E348C2B3-C441-2A43-9803-E183C1840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314450"/>
            <a:ext cx="914400" cy="571500"/>
          </a:xfrm>
          <a:prstGeom prst="rightArrow">
            <a:avLst>
              <a:gd name="adj1" fmla="val 50000"/>
              <a:gd name="adj2" fmla="val 400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CN" sz="1050"/>
              <a:t>execute</a:t>
            </a:r>
          </a:p>
        </p:txBody>
      </p:sp>
      <p:sp>
        <p:nvSpPr>
          <p:cNvPr id="71691" name="Text Box 4">
            <a:extLst>
              <a:ext uri="{FF2B5EF4-FFF2-40B4-BE49-F238E27FC236}">
                <a16:creationId xmlns:a16="http://schemas.microsoft.com/office/drawing/2014/main" id="{B9AD10C0-DC53-404B-A1F5-BBBEE78E3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14300"/>
            <a:ext cx="809625" cy="577081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50" b="1">
                <a:solidFill>
                  <a:schemeClr val="bg1"/>
                </a:solidFill>
              </a:rPr>
              <a:t>For now, ignore all details!</a:t>
            </a:r>
          </a:p>
        </p:txBody>
      </p:sp>
    </p:spTree>
    <p:extLst>
      <p:ext uri="{BB962C8B-B14F-4D97-AF65-F5344CB8AC3E}">
        <p14:creationId xmlns:p14="http://schemas.microsoft.com/office/powerpoint/2010/main" val="38209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build="p"/>
      <p:bldP spid="7169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3647497-4995-EB49-AF54-CCD6681DC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3456" y="28575"/>
            <a:ext cx="8229600" cy="857250"/>
          </a:xfrm>
        </p:spPr>
        <p:txBody>
          <a:bodyPr>
            <a:noAutofit/>
          </a:bodyPr>
          <a:lstStyle/>
          <a:p>
            <a:r>
              <a:rPr lang="en-US" altLang="en-CN" sz="2400" dirty="0"/>
              <a:t>Revisiting Hack low-level programming: </a:t>
            </a:r>
            <a:r>
              <a:rPr lang="en-US" altLang="en-CN" sz="1050" dirty="0"/>
              <a:t>an example</a:t>
            </a:r>
          </a:p>
        </p:txBody>
      </p:sp>
      <p:sp>
        <p:nvSpPr>
          <p:cNvPr id="7176" name="Text Box 9">
            <a:extLst>
              <a:ext uri="{FF2B5EF4-FFF2-40B4-BE49-F238E27FC236}">
                <a16:creationId xmlns:a16="http://schemas.microsoft.com/office/drawing/2014/main" id="{9968C5F8-6FB1-8B43-B655-715FBC4FA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156" y="914400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stores the sum in RAM[1].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if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&gt;RAM[0]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sum +=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endParaRPr lang="en-US" altLang="en-CN" sz="900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7177" name="Rectangle 10">
            <a:extLst>
              <a:ext uri="{FF2B5EF4-FFF2-40B4-BE49-F238E27FC236}">
                <a16:creationId xmlns:a16="http://schemas.microsoft.com/office/drawing/2014/main" id="{80F3FAD6-2D5B-D44D-918B-E1D072BBE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007" y="685800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Assembly program </a:t>
            </a:r>
            <a:r>
              <a:rPr lang="en-US" altLang="en-CN" sz="900"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latin typeface="Consolas" panose="020B0609020204030204" pitchFamily="49" charset="0"/>
                <a:cs typeface="Consolas" panose="020B0609020204030204" pitchFamily="49" charset="0"/>
              </a:rPr>
              <a:t>sum.asm</a:t>
            </a:r>
            <a:r>
              <a:rPr lang="en-US" altLang="en-CN" sz="900">
                <a:latin typeface="Comic Sans MS" panose="030F0902030302020204" pitchFamily="66" charset="0"/>
              </a:rPr>
              <a:t>)</a:t>
            </a:r>
            <a:endParaRPr lang="en-US" altLang="en-CN" sz="750">
              <a:latin typeface="Comic Sans MS" panose="030F0902030302020204" pitchFamily="66" charset="0"/>
            </a:endParaRPr>
          </a:p>
        </p:txBody>
      </p:sp>
      <p:grpSp>
        <p:nvGrpSpPr>
          <p:cNvPr id="7198" name="Group 30">
            <a:extLst>
              <a:ext uri="{FF2B5EF4-FFF2-40B4-BE49-F238E27FC236}">
                <a16:creationId xmlns:a16="http://schemas.microsoft.com/office/drawing/2014/main" id="{0E2A0EE9-8262-704D-81C3-C5D1F324287F}"/>
              </a:ext>
            </a:extLst>
          </p:cNvPr>
          <p:cNvGrpSpPr>
            <a:grpSpLocks/>
          </p:cNvGrpSpPr>
          <p:nvPr/>
        </p:nvGrpSpPr>
        <p:grpSpPr bwMode="auto">
          <a:xfrm>
            <a:off x="4501106" y="685800"/>
            <a:ext cx="2628900" cy="3771900"/>
            <a:chOff x="2784" y="433"/>
            <a:chExt cx="2208" cy="3168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CFAF9649-01F8-C843-9C96-DBC893258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" r="4581" b="15659"/>
            <a:stretch>
              <a:fillRect/>
            </a:stretch>
          </p:blipFill>
          <p:spPr bwMode="auto">
            <a:xfrm>
              <a:off x="2832" y="816"/>
              <a:ext cx="2160" cy="27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79" name="Rectangle 10">
              <a:extLst>
                <a:ext uri="{FF2B5EF4-FFF2-40B4-BE49-F238E27FC236}">
                  <a16:creationId xmlns:a16="http://schemas.microsoft.com/office/drawing/2014/main" id="{EEDF8D73-E8EF-DF4D-B931-E7F387E87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33"/>
              <a:ext cx="192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3913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19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398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CPU emulator screen shot</a:t>
              </a:r>
              <a:br>
                <a:rPr lang="en-US" altLang="en-CN" sz="1200">
                  <a:latin typeface="Comic Sans MS" panose="030F0902030302020204" pitchFamily="66" charset="0"/>
                </a:rPr>
              </a:br>
              <a:r>
                <a:rPr lang="en-US" altLang="en-CN" sz="1200">
                  <a:latin typeface="Comic Sans MS" panose="030F0902030302020204" pitchFamily="66" charset="0"/>
                </a:rPr>
                <a:t>after running this program</a:t>
              </a:r>
              <a:endParaRPr lang="en-US" altLang="en-CN" sz="1050">
                <a:latin typeface="Comic Sans MS" panose="030F0902030302020204" pitchFamily="66" charset="0"/>
              </a:endParaRPr>
            </a:p>
          </p:txBody>
        </p:sp>
      </p:grpSp>
      <p:sp>
        <p:nvSpPr>
          <p:cNvPr id="7180" name="Rectangle 10">
            <a:extLst>
              <a:ext uri="{FF2B5EF4-FFF2-40B4-BE49-F238E27FC236}">
                <a16:creationId xmlns:a16="http://schemas.microsoft.com/office/drawing/2014/main" id="{EEFA53DA-2506-A847-AAFA-F60520A9F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656" y="4514850"/>
            <a:ext cx="3543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050">
                <a:latin typeface="Comic Sans MS" panose="030F0902030302020204" pitchFamily="66" charset="0"/>
              </a:rPr>
              <a:t>The CPU emulator allows loading and executing symbolic Hack code. It resolves all the symbolic symbols to memory locations, and executes the code. </a:t>
            </a:r>
            <a:endParaRPr lang="en-US" altLang="en-CN" sz="105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197" name="Group 29">
            <a:extLst>
              <a:ext uri="{FF2B5EF4-FFF2-40B4-BE49-F238E27FC236}">
                <a16:creationId xmlns:a16="http://schemas.microsoft.com/office/drawing/2014/main" id="{E85A7E0F-0511-0B4D-A601-4B0A6B4A2036}"/>
              </a:ext>
            </a:extLst>
          </p:cNvPr>
          <p:cNvGrpSpPr>
            <a:grpSpLocks/>
          </p:cNvGrpSpPr>
          <p:nvPr/>
        </p:nvGrpSpPr>
        <p:grpSpPr bwMode="auto">
          <a:xfrm>
            <a:off x="6958556" y="2171700"/>
            <a:ext cx="971550" cy="514350"/>
            <a:chOff x="4848" y="1680"/>
            <a:chExt cx="816" cy="432"/>
          </a:xfrm>
        </p:grpSpPr>
        <p:cxnSp>
          <p:nvCxnSpPr>
            <p:cNvPr id="7189" name="AutoShape 21">
              <a:extLst>
                <a:ext uri="{FF2B5EF4-FFF2-40B4-BE49-F238E27FC236}">
                  <a16:creationId xmlns:a16="http://schemas.microsoft.com/office/drawing/2014/main" id="{0A640BC3-D73F-7C41-9EF1-EBD3974BC9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944" y="1728"/>
              <a:ext cx="288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90" name="Rectangle 22">
              <a:extLst>
                <a:ext uri="{FF2B5EF4-FFF2-40B4-BE49-F238E27FC236}">
                  <a16:creationId xmlns:a16="http://schemas.microsoft.com/office/drawing/2014/main" id="{CC9DB5A9-98B0-DF40-909D-9ECACDFEC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680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CN" sz="150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88" name="AutoShape 20">
              <a:extLst>
                <a:ext uri="{FF2B5EF4-FFF2-40B4-BE49-F238E27FC236}">
                  <a16:creationId xmlns:a16="http://schemas.microsoft.com/office/drawing/2014/main" id="{B817A4EB-5784-9549-A799-4724445E9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728"/>
              <a:ext cx="528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3500" rIns="13500"/>
            <a:lstStyle/>
            <a:p>
              <a:pPr>
                <a:lnSpc>
                  <a:spcPct val="80000"/>
                </a:lnSpc>
                <a:spcBef>
                  <a:spcPct val="10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CN" sz="900">
                  <a:latin typeface="Comic Sans MS" panose="030F0902030302020204" pitchFamily="66" charset="0"/>
                </a:rPr>
                <a:t>program  generated output</a:t>
              </a:r>
            </a:p>
          </p:txBody>
        </p:sp>
      </p:grpSp>
      <p:grpSp>
        <p:nvGrpSpPr>
          <p:cNvPr id="7196" name="Group 28">
            <a:extLst>
              <a:ext uri="{FF2B5EF4-FFF2-40B4-BE49-F238E27FC236}">
                <a16:creationId xmlns:a16="http://schemas.microsoft.com/office/drawing/2014/main" id="{1FD40B94-737C-2646-952D-7673A11EDE44}"/>
              </a:ext>
            </a:extLst>
          </p:cNvPr>
          <p:cNvGrpSpPr>
            <a:grpSpLocks/>
          </p:cNvGrpSpPr>
          <p:nvPr/>
        </p:nvGrpSpPr>
        <p:grpSpPr bwMode="auto">
          <a:xfrm>
            <a:off x="6958557" y="1657350"/>
            <a:ext cx="983456" cy="457200"/>
            <a:chOff x="4838" y="1248"/>
            <a:chExt cx="826" cy="384"/>
          </a:xfrm>
        </p:grpSpPr>
        <p:sp>
          <p:nvSpPr>
            <p:cNvPr id="7192" name="AutoShape 24">
              <a:extLst>
                <a:ext uri="{FF2B5EF4-FFF2-40B4-BE49-F238E27FC236}">
                  <a16:creationId xmlns:a16="http://schemas.microsoft.com/office/drawing/2014/main" id="{F4EE99FD-20AA-1E4F-B51C-EA44FF90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48"/>
              <a:ext cx="528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  <a:spcBef>
                  <a:spcPct val="10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CN" sz="900">
                  <a:latin typeface="Comic Sans MS" panose="030F0902030302020204" pitchFamily="66" charset="0"/>
                </a:rPr>
                <a:t>user supplied input</a:t>
              </a:r>
            </a:p>
          </p:txBody>
        </p:sp>
        <p:cxnSp>
          <p:nvCxnSpPr>
            <p:cNvPr id="7193" name="AutoShape 25">
              <a:extLst>
                <a:ext uri="{FF2B5EF4-FFF2-40B4-BE49-F238E27FC236}">
                  <a16:creationId xmlns:a16="http://schemas.microsoft.com/office/drawing/2014/main" id="{E622F8B0-6371-6D44-8596-62B879039E9A}"/>
                </a:ext>
              </a:extLst>
            </p:cNvPr>
            <p:cNvCxnSpPr>
              <a:cxnSpLocks noChangeShapeType="1"/>
              <a:stCxn id="7192" idx="1"/>
            </p:cNvCxnSpPr>
            <p:nvPr/>
          </p:nvCxnSpPr>
          <p:spPr bwMode="auto">
            <a:xfrm flipH="1">
              <a:off x="4944" y="1440"/>
              <a:ext cx="192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94" name="Rectangle 26">
              <a:extLst>
                <a:ext uri="{FF2B5EF4-FFF2-40B4-BE49-F238E27FC236}">
                  <a16:creationId xmlns:a16="http://schemas.microsoft.com/office/drawing/2014/main" id="{DD2BE543-B56D-5D4B-99CA-00A5B1B9A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488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CN" sz="150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95" name="Rectangle 27">
              <a:extLst>
                <a:ext uri="{FF2B5EF4-FFF2-40B4-BE49-F238E27FC236}">
                  <a16:creationId xmlns:a16="http://schemas.microsoft.com/office/drawing/2014/main" id="{2CFCD7C5-014B-BC48-948A-923E42937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CN" sz="150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32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  <p:bldP spid="71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F8406CE7-F748-7B4A-B268-68BC0382AD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Autofit/>
          </a:bodyPr>
          <a:lstStyle/>
          <a:p>
            <a:r>
              <a:rPr lang="en-US" altLang="en-CN" sz="2400" dirty="0"/>
              <a:t>The assembler’s view of an assembly program</a:t>
            </a:r>
          </a:p>
        </p:txBody>
      </p:sp>
      <p:sp>
        <p:nvSpPr>
          <p:cNvPr id="69635" name="Text Box 9">
            <a:extLst>
              <a:ext uri="{FF2B5EF4-FFF2-40B4-BE49-F238E27FC236}">
                <a16:creationId xmlns:a16="http://schemas.microsoft.com/office/drawing/2014/main" id="{3FBF6EFC-2043-FA4E-A5DF-62DA3AC57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58" y="1003908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stores the sum in RAM[1].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if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&gt;RAM[0]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sum +=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endParaRPr lang="en-US" altLang="en-CN" sz="900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69636" name="Rectangle 10">
            <a:extLst>
              <a:ext uri="{FF2B5EF4-FFF2-40B4-BE49-F238E27FC236}">
                <a16:creationId xmlns:a16="http://schemas.microsoft.com/office/drawing/2014/main" id="{C9BBC532-85DA-A943-96F7-AAE36E2B9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959" y="736048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dirty="0">
                <a:latin typeface="Comic Sans MS" panose="030F0902030302020204" pitchFamily="66" charset="0"/>
              </a:rPr>
              <a:t>Assembly program</a:t>
            </a:r>
            <a:endParaRPr lang="en-US" altLang="en-CN" sz="1050" dirty="0">
              <a:latin typeface="Comic Sans MS" panose="030F0902030302020204" pitchFamily="66" charset="0"/>
            </a:endParaRPr>
          </a:p>
        </p:txBody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EF3B6E42-FD3C-6448-A888-C7F3F6821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165" y="937022"/>
            <a:ext cx="29718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CN" sz="1200" u="sng"/>
              <a:t>Assembly program = </a:t>
            </a:r>
            <a:br>
              <a:rPr lang="en-US" altLang="en-CN" sz="1200" u="sng"/>
            </a:br>
            <a:r>
              <a:rPr lang="en-US" altLang="en-CN" sz="1200"/>
              <a:t>a stream of text lines, each being one of the following: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A-</a:t>
            </a:r>
            <a:r>
              <a:rPr lang="en-US" altLang="en-CN" sz="1200">
                <a:cs typeface="Consolas" panose="020B0609020204030204" pitchFamily="49" charset="0"/>
              </a:rPr>
              <a:t>instruction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C-</a:t>
            </a:r>
            <a:r>
              <a:rPr lang="en-US" altLang="en-CN" sz="1200">
                <a:cs typeface="Consolas" panose="020B0609020204030204" pitchFamily="49" charset="0"/>
              </a:rPr>
              <a:t>instruction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/>
              <a:t>Symbol declaration: </a:t>
            </a: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(SYMBOL)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/>
              <a:t>Comment or white space:</a:t>
            </a:r>
            <a:br>
              <a:rPr lang="en-US" altLang="en-CN" sz="1200"/>
            </a:br>
            <a:r>
              <a:rPr lang="en-US" altLang="en-CN" sz="1200"/>
              <a:t>     </a:t>
            </a: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altLang="en-CN" sz="1200" b="1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AD545DF-650A-D54B-BE14-B63977D79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165" y="3165872"/>
            <a:ext cx="297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CN" sz="1200" u="sng"/>
              <a:t>The challenge:</a:t>
            </a:r>
          </a:p>
          <a:p>
            <a:pPr>
              <a:buFont typeface="Wingdings" pitchFamily="2" charset="2"/>
              <a:buNone/>
            </a:pPr>
            <a:r>
              <a:rPr lang="en-US" altLang="en-CN" sz="1200"/>
              <a:t>Translate the program into a sequence of 16-bit instructions that can be executed by the target hardware platform.</a:t>
            </a:r>
            <a:endParaRPr lang="en-US" altLang="en-CN" sz="1200" b="1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 autoUpdateAnimBg="0"/>
      <p:bldP spid="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ECE2FA2-C734-0E40-9B3B-4998B1054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CN"/>
              <a:t>Translating / assembling A-instructions</a:t>
            </a:r>
          </a:p>
        </p:txBody>
      </p:sp>
      <p:graphicFrame>
        <p:nvGraphicFramePr>
          <p:cNvPr id="8195" name="Object 3">
            <a:extLst>
              <a:ext uri="{FF2B5EF4-FFF2-40B4-BE49-F238E27FC236}">
                <a16:creationId xmlns:a16="http://schemas.microsoft.com/office/drawing/2014/main" id="{2C4E3ED0-1552-E14F-A16D-A256339B1C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3554" y="1271046"/>
          <a:ext cx="6736556" cy="1369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VISIO" r:id="rId4" imgW="19011900" imgH="17754600" progId="Visio.Drawing.6">
                  <p:embed/>
                </p:oleObj>
              </mc:Choice>
              <mc:Fallback>
                <p:oleObj name="VISIO" r:id="rId4" imgW="19011900" imgH="17754600" progId="Visio.Drawing.6">
                  <p:embed/>
                  <p:pic>
                    <p:nvPicPr>
                      <p:cNvPr id="8195" name="Object 3">
                        <a:extLst>
                          <a:ext uri="{FF2B5EF4-FFF2-40B4-BE49-F238E27FC236}">
                            <a16:creationId xmlns:a16="http://schemas.microsoft.com/office/drawing/2014/main" id="{2C4E3ED0-1552-E14F-A16D-A256339B1C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59" t="6052" r="-153" b="72652"/>
                      <a:stretch>
                        <a:fillRect/>
                      </a:stretch>
                    </p:blipFill>
                    <p:spPr bwMode="auto">
                      <a:xfrm>
                        <a:off x="1073554" y="1271046"/>
                        <a:ext cx="6736556" cy="1369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675" name="Rectangle 3">
            <a:extLst>
              <a:ext uri="{FF2B5EF4-FFF2-40B4-BE49-F238E27FC236}">
                <a16:creationId xmlns:a16="http://schemas.microsoft.com/office/drawing/2014/main" id="{17DA9472-7E8E-BE45-9AD5-DC6279664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202" y="3271295"/>
            <a:ext cx="42291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 sz="1200" u="sng" dirty="0"/>
              <a:t>Translation to binary:</a:t>
            </a:r>
          </a:p>
          <a:p>
            <a:pPr>
              <a:spcBef>
                <a:spcPct val="100000"/>
              </a:spcBef>
              <a:buSzPct val="75000"/>
              <a:buFont typeface="Wingdings" pitchFamily="2" charset="2"/>
              <a:buChar char="q"/>
            </a:pPr>
            <a:r>
              <a:rPr lang="en-US" altLang="en-CN" sz="1200" dirty="0"/>
              <a:t>If </a:t>
            </a:r>
            <a:r>
              <a:rPr lang="en-US" altLang="en-CN" sz="1200" i="1" dirty="0"/>
              <a:t>value</a:t>
            </a:r>
            <a:r>
              <a:rPr lang="en-US" altLang="en-CN" sz="1200" dirty="0"/>
              <a:t> is a non-negative decimal number, simple</a:t>
            </a:r>
          </a:p>
          <a:p>
            <a:pPr>
              <a:spcBef>
                <a:spcPct val="100000"/>
              </a:spcBef>
              <a:buSzPct val="75000"/>
              <a:buFont typeface="Wingdings" pitchFamily="2" charset="2"/>
              <a:buChar char="q"/>
            </a:pPr>
            <a:r>
              <a:rPr lang="en-US" altLang="en-CN" sz="1200" dirty="0"/>
              <a:t>If </a:t>
            </a:r>
            <a:r>
              <a:rPr lang="en-US" altLang="en-CN" sz="1200" i="1" dirty="0"/>
              <a:t>value </a:t>
            </a:r>
            <a:r>
              <a:rPr lang="en-US" altLang="en-CN" sz="1200" dirty="0"/>
              <a:t>is a symbol, later.</a:t>
            </a:r>
            <a:endParaRPr lang="en-US" altLang="en-CN" sz="12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7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59EAED6-E3B8-114C-8971-5627BF319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CN" dirty="0"/>
              <a:t>Translating / assembling C-instructions</a:t>
            </a:r>
          </a:p>
        </p:txBody>
      </p:sp>
      <p:graphicFrame>
        <p:nvGraphicFramePr>
          <p:cNvPr id="9219" name="Object 3">
            <a:extLst>
              <a:ext uri="{FF2B5EF4-FFF2-40B4-BE49-F238E27FC236}">
                <a16:creationId xmlns:a16="http://schemas.microsoft.com/office/drawing/2014/main" id="{E3AC5F69-4709-094B-B2CD-9EBB3AF55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224957"/>
              </p:ext>
            </p:extLst>
          </p:nvPr>
        </p:nvGraphicFramePr>
        <p:xfrm>
          <a:off x="2166896" y="988788"/>
          <a:ext cx="4256069" cy="1066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VISIO" r:id="rId4" imgW="19011900" imgH="17754600" progId="Visio.Drawing.6">
                  <p:embed/>
                </p:oleObj>
              </mc:Choice>
              <mc:Fallback>
                <p:oleObj name="VISIO" r:id="rId4" imgW="19011900" imgH="17754600" progId="Visio.Drawing.6">
                  <p:embed/>
                  <p:pic>
                    <p:nvPicPr>
                      <p:cNvPr id="9219" name="Object 3">
                        <a:extLst>
                          <a:ext uri="{FF2B5EF4-FFF2-40B4-BE49-F238E27FC236}">
                            <a16:creationId xmlns:a16="http://schemas.microsoft.com/office/drawing/2014/main" id="{E3AC5F69-4709-094B-B2CD-9EBB3AF551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780" t="14563" r="-153" b="60727"/>
                      <a:stretch>
                        <a:fillRect/>
                      </a:stretch>
                    </p:blipFill>
                    <p:spPr bwMode="auto">
                      <a:xfrm>
                        <a:off x="2166896" y="988788"/>
                        <a:ext cx="4256069" cy="10669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6772" name="Picture 4" descr="Bouquet">
            <a:extLst>
              <a:ext uri="{FF2B5EF4-FFF2-40B4-BE49-F238E27FC236}">
                <a16:creationId xmlns:a16="http://schemas.microsoft.com/office/drawing/2014/main" id="{DE36CAB9-C827-2B4F-AD5F-0C854AF3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7957" r="25000" b="41936"/>
          <a:stretch>
            <a:fillRect/>
          </a:stretch>
        </p:blipFill>
        <p:spPr bwMode="auto">
          <a:xfrm>
            <a:off x="4441235" y="2112335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6773" name="Picture 5" descr="Bouquet">
            <a:extLst>
              <a:ext uri="{FF2B5EF4-FFF2-40B4-BE49-F238E27FC236}">
                <a16:creationId xmlns:a16="http://schemas.microsoft.com/office/drawing/2014/main" id="{6BE48AB2-3EA2-1C41-AF99-ABDEE4F9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8" t="23117" r="28903" b="20982"/>
          <a:stretch>
            <a:fillRect/>
          </a:stretch>
        </p:blipFill>
        <p:spPr bwMode="auto">
          <a:xfrm>
            <a:off x="814181" y="2334774"/>
            <a:ext cx="2389500" cy="23425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9678" t="23117" r="28903" b="20982"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6774" name="Picture 6" descr="Bouquet">
            <a:extLst>
              <a:ext uri="{FF2B5EF4-FFF2-40B4-BE49-F238E27FC236}">
                <a16:creationId xmlns:a16="http://schemas.microsoft.com/office/drawing/2014/main" id="{1A734602-809D-D742-A714-08A683E3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28465" r="27344" b="45694"/>
          <a:stretch>
            <a:fillRect/>
          </a:stretch>
        </p:blipFill>
        <p:spPr bwMode="auto">
          <a:xfrm>
            <a:off x="4294931" y="3700462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6775" name="Rectangle 7">
            <a:extLst>
              <a:ext uri="{FF2B5EF4-FFF2-40B4-BE49-F238E27FC236}">
                <a16:creationId xmlns:a16="http://schemas.microsoft.com/office/drawing/2014/main" id="{139D681F-AA2F-DB44-A2E1-E58969633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50763" y="2642758"/>
            <a:ext cx="2343150" cy="539354"/>
          </a:xfrm>
          <a:solidFill>
            <a:srgbClr val="FFDFBF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normAutofit fontScale="62500" lnSpcReduction="20000"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CN"/>
              <a:t>Translation to binary: </a:t>
            </a:r>
            <a:r>
              <a:rPr lang="en-US" altLang="en-CN">
                <a:solidFill>
                  <a:srgbClr val="990000"/>
                </a:solidFill>
              </a:rPr>
              <a:t>simple!</a:t>
            </a:r>
            <a:endParaRPr lang="en-US" altLang="en-CN">
              <a:solidFill>
                <a:srgbClr val="9900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1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5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9C8CB52-299C-2D45-ADB1-FA4243E900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8319"/>
            <a:ext cx="8229600" cy="857250"/>
          </a:xfrm>
        </p:spPr>
        <p:txBody>
          <a:bodyPr/>
          <a:lstStyle/>
          <a:p>
            <a:r>
              <a:rPr lang="en-US" altLang="en-CN" dirty="0"/>
              <a:t>The overall assembly logic</a:t>
            </a:r>
          </a:p>
        </p:txBody>
      </p:sp>
      <p:sp>
        <p:nvSpPr>
          <p:cNvPr id="418819" name="Rectangle 3">
            <a:extLst>
              <a:ext uri="{FF2B5EF4-FFF2-40B4-BE49-F238E27FC236}">
                <a16:creationId xmlns:a16="http://schemas.microsoft.com/office/drawing/2014/main" id="{E17CA38B-FE84-9540-BF25-DA1E92D30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46512" y="836994"/>
            <a:ext cx="3143250" cy="4171950"/>
          </a:xfrm>
        </p:spPr>
        <p:txBody>
          <a:bodyPr>
            <a:normAutofit fontScale="85000" lnSpcReduction="20000"/>
          </a:bodyPr>
          <a:lstStyle/>
          <a:p>
            <a:pPr marL="201216" indent="-201216">
              <a:buNone/>
            </a:pPr>
            <a:r>
              <a:rPr lang="en-US" altLang="en-CN" u="sng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For each (real) command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Parse the command,</a:t>
            </a:r>
            <a:b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i.e. break it into its underlying fields 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</a:t>
            </a: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-instruction: replace the symbolic reference (if any) with the corresponding memory address,</a:t>
            </a:r>
            <a:b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which is a number</a:t>
            </a:r>
          </a:p>
          <a:p>
            <a:pPr marL="201216" indent="-201216">
              <a:buClr>
                <a:schemeClr val="bg1"/>
              </a:buClr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(how to do it, later)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-instruction: for each field in the instruction, generate the corresponding binary code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Assemble the translated binary codes into a complete 16-bit machine instruction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Write the 16-bit instruction to the output file.</a:t>
            </a:r>
          </a:p>
        </p:txBody>
      </p:sp>
      <p:grpSp>
        <p:nvGrpSpPr>
          <p:cNvPr id="10250" name="Group 10">
            <a:extLst>
              <a:ext uri="{FF2B5EF4-FFF2-40B4-BE49-F238E27FC236}">
                <a16:creationId xmlns:a16="http://schemas.microsoft.com/office/drawing/2014/main" id="{248E7119-3F63-8043-8A4D-0A23AB77D595}"/>
              </a:ext>
            </a:extLst>
          </p:cNvPr>
          <p:cNvGrpSpPr>
            <a:grpSpLocks/>
          </p:cNvGrpSpPr>
          <p:nvPr/>
        </p:nvGrpSpPr>
        <p:grpSpPr bwMode="auto">
          <a:xfrm>
            <a:off x="1388962" y="722694"/>
            <a:ext cx="2743200" cy="4286250"/>
            <a:chOff x="192" y="432"/>
            <a:chExt cx="2304" cy="3600"/>
          </a:xfrm>
        </p:grpSpPr>
        <p:sp>
          <p:nvSpPr>
            <p:cNvPr id="10248" name="Text Box 9">
              <a:extLst>
                <a:ext uri="{FF2B5EF4-FFF2-40B4-BE49-F238E27FC236}">
                  <a16:creationId xmlns:a16="http://schemas.microsoft.com/office/drawing/2014/main" id="{73266D86-D0FA-3D4F-9E1D-C56C6A50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624"/>
              <a:ext cx="2256" cy="34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35100" rIns="0" bIns="35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Computes 1+...+RAM[0]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And stores the sum in RAM[1].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M=1   //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= 1                                    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M=0   // sum = 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(LOOP)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// if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&gt;RAM[0]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goto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WRITE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D=D-M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@WRITE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D;JGT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// sum +=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endPara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M=D+M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//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++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M=M+1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@LOOP //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goto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LOOP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(WRITE)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@1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  // RAM[1] = the 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(END)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@END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10249" name="Rectangle 10">
              <a:extLst>
                <a:ext uri="{FF2B5EF4-FFF2-40B4-BE49-F238E27FC236}">
                  <a16:creationId xmlns:a16="http://schemas.microsoft.com/office/drawing/2014/main" id="{07D614CA-F3E1-4F4D-B483-10B4B298C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432"/>
              <a:ext cx="191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Assembly program</a:t>
              </a:r>
              <a:endParaRPr lang="en-US" altLang="en-CN" sz="1050"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3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19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5" name="Rectangle 3">
            <a:extLst>
              <a:ext uri="{FF2B5EF4-FFF2-40B4-BE49-F238E27FC236}">
                <a16:creationId xmlns:a16="http://schemas.microsoft.com/office/drawing/2014/main" id="{2617D377-1813-274E-B8DB-8903576B17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57300" y="1427303"/>
            <a:ext cx="4514850" cy="2628900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en-CN" dirty="0"/>
              <a:t>Assembly programs typically have many symbols: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Labels that mark destinations of </a:t>
            </a:r>
            <a:r>
              <a:rPr lang="en-US" altLang="en-CN" dirty="0" err="1"/>
              <a:t>goto</a:t>
            </a:r>
            <a:r>
              <a:rPr lang="en-US" altLang="en-CN" dirty="0"/>
              <a:t> commands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Labels that mark special memory locations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Variables</a:t>
            </a:r>
            <a:br>
              <a:rPr lang="en-US" altLang="en-CN" dirty="0"/>
            </a:br>
            <a:endParaRPr lang="en-US" altLang="en-CN" dirty="0"/>
          </a:p>
          <a:p>
            <a:pPr>
              <a:buFont typeface="Wingdings" pitchFamily="2" charset="2"/>
              <a:buNone/>
            </a:pPr>
            <a:r>
              <a:rPr lang="en-US" altLang="en-CN" dirty="0"/>
              <a:t>These symbols fall into two categories: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User–defined symbols </a:t>
            </a:r>
            <a:r>
              <a:rPr lang="en-US" altLang="en-CN" sz="1050" dirty="0"/>
              <a:t>(created by programmers)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Pre-defined symbols </a:t>
            </a:r>
            <a:r>
              <a:rPr lang="en-US" altLang="en-CN" sz="1050" dirty="0"/>
              <a:t>(used by the Hack platform).</a:t>
            </a:r>
          </a:p>
        </p:txBody>
      </p:sp>
      <p:sp>
        <p:nvSpPr>
          <p:cNvPr id="53256" name="Rectangle 2">
            <a:extLst>
              <a:ext uri="{FF2B5EF4-FFF2-40B4-BE49-F238E27FC236}">
                <a16:creationId xmlns:a16="http://schemas.microsoft.com/office/drawing/2014/main" id="{7664D9FB-0ACA-4D47-ABB1-F45C104D1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554355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 dirty="0"/>
              <a:t>Handling symbols </a:t>
            </a:r>
            <a:r>
              <a:rPr lang="en-US" altLang="en-CN" sz="1500" dirty="0"/>
              <a:t>(aka </a:t>
            </a:r>
            <a:r>
              <a:rPr lang="en-US" altLang="en-CN" sz="1500" i="1" dirty="0"/>
              <a:t>symbol resolution</a:t>
            </a:r>
            <a:r>
              <a:rPr lang="en-US" altLang="en-CN" sz="1500" dirty="0"/>
              <a:t>)</a:t>
            </a:r>
          </a:p>
        </p:txBody>
      </p:sp>
      <p:grpSp>
        <p:nvGrpSpPr>
          <p:cNvPr id="53258" name="Group 10">
            <a:extLst>
              <a:ext uri="{FF2B5EF4-FFF2-40B4-BE49-F238E27FC236}">
                <a16:creationId xmlns:a16="http://schemas.microsoft.com/office/drawing/2014/main" id="{41171D2A-65D0-3C4A-9030-B832E259E9A6}"/>
              </a:ext>
            </a:extLst>
          </p:cNvPr>
          <p:cNvGrpSpPr>
            <a:grpSpLocks/>
          </p:cNvGrpSpPr>
          <p:nvPr/>
        </p:nvGrpSpPr>
        <p:grpSpPr bwMode="auto">
          <a:xfrm>
            <a:off x="6227066" y="754380"/>
            <a:ext cx="1343634" cy="3416863"/>
            <a:chOff x="4320" y="0"/>
            <a:chExt cx="1181" cy="4105"/>
          </a:xfrm>
        </p:grpSpPr>
        <p:sp>
          <p:nvSpPr>
            <p:cNvPr id="330756" name="Text Box 4">
              <a:extLst>
                <a:ext uri="{FF2B5EF4-FFF2-40B4-BE49-F238E27FC236}">
                  <a16:creationId xmlns:a16="http://schemas.microsoft.com/office/drawing/2014/main" id="{6DA51BE7-EFBB-CF42-BA14-1500A1833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1" y="457"/>
              <a:ext cx="960" cy="364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35100" rIns="0" bIns="35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b="1" dirty="0">
                  <a:latin typeface="Courier New" panose="02070309020205020404" pitchFamily="49" charset="0"/>
                  <a:cs typeface="Times New Roman" panose="02020603050405020304" pitchFamily="18" charset="0"/>
                </a:rPr>
                <a:t>    </a:t>
              </a: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D;JLE 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D=A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@32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D=D+A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MD=M-1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D;JGT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53260" name="Rectangle 8">
              <a:extLst>
                <a:ext uri="{FF2B5EF4-FFF2-40B4-BE49-F238E27FC236}">
                  <a16:creationId xmlns:a16="http://schemas.microsoft.com/office/drawing/2014/main" id="{AEF121BB-892B-4E49-9740-D3EB16CD6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0"/>
              <a:ext cx="118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550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34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41475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99"/>
                  </a:solidFill>
                  <a:latin typeface="Comic Sans MS" panose="030F0902030302020204" pitchFamily="66" charset="0"/>
                </a:rPr>
                <a:t>Typical symbolic Hack</a:t>
              </a:r>
              <a:br>
                <a:rPr lang="en-US" altLang="en-CN" sz="900" dirty="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900" dirty="0">
                  <a:solidFill>
                    <a:srgbClr val="000099"/>
                  </a:solidFill>
                  <a:latin typeface="Comic Sans MS" panose="030F0902030302020204" pitchFamily="66" charset="0"/>
                </a:rPr>
                <a:t>assembly code: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41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67612" y="1154699"/>
            <a:ext cx="4045200" cy="341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Abstract Specification</a:t>
            </a:r>
            <a:endParaRPr sz="18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1751687"/>
            <a:ext cx="4284095" cy="298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 program that translate ASM to Hack Machine code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Code and Test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ASM dictionary and grammar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High level programming language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ASM testing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Familiarity with the architecture of Hack Computer and syntax of Hack Assembly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75810" y="1751687"/>
            <a:ext cx="3996189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A “physical” hack computer has been constructed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From ASM to Machine code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Remove comments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Map line to line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Add labels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60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5" name="Rectangle 3">
            <a:extLst>
              <a:ext uri="{FF2B5EF4-FFF2-40B4-BE49-F238E27FC236}">
                <a16:creationId xmlns:a16="http://schemas.microsoft.com/office/drawing/2014/main" id="{F6ACEB7F-35A0-7A4A-9580-088741A202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64456" y="443093"/>
            <a:ext cx="4743450" cy="417195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altLang="en-CN" u="sng" dirty="0">
                <a:solidFill>
                  <a:srgbClr val="990000"/>
                </a:solidFill>
              </a:rPr>
              <a:t>Label symbols</a:t>
            </a:r>
            <a:r>
              <a:rPr lang="en-US" altLang="en-CN" dirty="0"/>
              <a:t>:  Used to label destinations of </a:t>
            </a:r>
            <a:r>
              <a:rPr lang="en-US" altLang="en-CN" dirty="0" err="1"/>
              <a:t>goto</a:t>
            </a:r>
            <a:r>
              <a:rPr lang="en-US" altLang="en-CN" dirty="0"/>
              <a:t> commands. Declared by the pseudo-command 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(XXX)</a:t>
            </a:r>
            <a:r>
              <a:rPr lang="en-US" altLang="en-CN" dirty="0"/>
              <a:t>. This directive defines the symbol 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 </a:t>
            </a:r>
            <a:r>
              <a:rPr lang="en-US" altLang="en-CN" dirty="0"/>
              <a:t>to refer to the instruction memory location holding the next command in the program</a:t>
            </a:r>
          </a:p>
          <a:p>
            <a:pPr>
              <a:buFont typeface="Wingdings" pitchFamily="2" charset="2"/>
              <a:buNone/>
            </a:pPr>
            <a:r>
              <a:rPr lang="en-US" altLang="en-CN" u="sng" dirty="0">
                <a:solidFill>
                  <a:srgbClr val="990000"/>
                </a:solidFill>
              </a:rPr>
              <a:t>Variable symbols</a:t>
            </a:r>
            <a:r>
              <a:rPr lang="en-US" altLang="en-CN" dirty="0"/>
              <a:t>: Any user-defined symbol 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dirty="0"/>
              <a:t> appearing in an assembly program that is not defined elsewhere using the </a:t>
            </a: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xxx)</a:t>
            </a: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dirty="0"/>
              <a:t>directive is treated as a variable, and is automatically assigned a unique RAM address, starting at RAM address 16</a:t>
            </a:r>
          </a:p>
          <a:p>
            <a:pPr>
              <a:buFont typeface="Wingdings" pitchFamily="2" charset="2"/>
              <a:buNone/>
            </a:pPr>
            <a:r>
              <a:rPr lang="en-US" altLang="en-CN" dirty="0"/>
              <a:t>     (why start at 16?  Later.)</a:t>
            </a:r>
          </a:p>
          <a:p>
            <a:pPr>
              <a:buFont typeface="Wingdings" pitchFamily="2" charset="2"/>
              <a:buNone/>
            </a:pPr>
            <a:r>
              <a:rPr lang="en-US" altLang="en-CN" dirty="0"/>
              <a:t>     By convention, Hack programmers use lower-case and upper-case to represent variable and label names, respectively</a:t>
            </a:r>
          </a:p>
        </p:txBody>
      </p:sp>
      <p:sp>
        <p:nvSpPr>
          <p:cNvPr id="332804" name="Rectangle 4">
            <a:extLst>
              <a:ext uri="{FF2B5EF4-FFF2-40B4-BE49-F238E27FC236}">
                <a16:creationId xmlns:a16="http://schemas.microsoft.com/office/drawing/2014/main" id="{1ECDFA7A-9510-544E-8263-F99B6155F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07" y="4600936"/>
            <a:ext cx="6510760" cy="48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900" u="sng" dirty="0"/>
              <a:t>Q:</a:t>
            </a:r>
            <a:r>
              <a:rPr lang="en-US" altLang="en-CN" sz="900" dirty="0"/>
              <a:t> Who does all the “automatic” assignments of symbols</a:t>
            </a:r>
            <a:br>
              <a:rPr lang="en-US" altLang="en-CN" sz="900" dirty="0"/>
            </a:br>
            <a:r>
              <a:rPr lang="en-US" altLang="en-CN" sz="900" dirty="0"/>
              <a:t>to RAM addresses?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900" u="sng" dirty="0"/>
              <a:t>A:</a:t>
            </a:r>
            <a:r>
              <a:rPr lang="en-US" altLang="en-CN" sz="900" dirty="0"/>
              <a:t> As part of the program translation process, the assembler resolves all the symbols into RAM addresses.</a:t>
            </a:r>
          </a:p>
        </p:txBody>
      </p:sp>
      <p:sp>
        <p:nvSpPr>
          <p:cNvPr id="77831" name="Rectangle 2">
            <a:extLst>
              <a:ext uri="{FF2B5EF4-FFF2-40B4-BE49-F238E27FC236}">
                <a16:creationId xmlns:a16="http://schemas.microsoft.com/office/drawing/2014/main" id="{DF47BFFE-848A-B64B-8A85-B24D9F99B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444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user-defined symbols</a:t>
            </a:r>
          </a:p>
        </p:txBody>
      </p:sp>
      <p:grpSp>
        <p:nvGrpSpPr>
          <p:cNvPr id="77832" name="Group 8">
            <a:extLst>
              <a:ext uri="{FF2B5EF4-FFF2-40B4-BE49-F238E27FC236}">
                <a16:creationId xmlns:a16="http://schemas.microsoft.com/office/drawing/2014/main" id="{A2950674-29CE-3140-BC83-78901C667ED3}"/>
              </a:ext>
            </a:extLst>
          </p:cNvPr>
          <p:cNvGrpSpPr>
            <a:grpSpLocks/>
          </p:cNvGrpSpPr>
          <p:nvPr/>
        </p:nvGrpSpPr>
        <p:grpSpPr bwMode="auto">
          <a:xfrm>
            <a:off x="6286500" y="0"/>
            <a:ext cx="1543050" cy="4743450"/>
            <a:chOff x="4320" y="0"/>
            <a:chExt cx="1296" cy="3984"/>
          </a:xfrm>
        </p:grpSpPr>
        <p:sp>
          <p:nvSpPr>
            <p:cNvPr id="330756" name="Text Box 4">
              <a:extLst>
                <a:ext uri="{FF2B5EF4-FFF2-40B4-BE49-F238E27FC236}">
                  <a16:creationId xmlns:a16="http://schemas.microsoft.com/office/drawing/2014/main" id="{2C9C2DA1-187F-4C4B-84D7-F2F413BEA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336"/>
              <a:ext cx="960" cy="364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35100" rIns="0" bIns="35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 b="1">
                  <a:latin typeface="Courier New" panose="02070309020205020404" pitchFamily="49" charset="0"/>
                  <a:cs typeface="Times New Roman" panose="02020603050405020304" pitchFamily="18" charset="0"/>
                </a:rPr>
                <a:t>    </a:t>
              </a: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D;JLE 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@32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D=D+A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MD=M-1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D;JGT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77834" name="Rectangle 8">
              <a:extLst>
                <a:ext uri="{FF2B5EF4-FFF2-40B4-BE49-F238E27FC236}">
                  <a16:creationId xmlns:a16="http://schemas.microsoft.com/office/drawing/2014/main" id="{7001812C-1E90-C941-83F6-7FCF006FE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0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550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34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41475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Typical symbolic Hack</a:t>
              </a:r>
              <a:b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assembly code: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5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5" grpId="0" build="p" autoUpdateAnimBg="0"/>
      <p:bldP spid="332804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4" name="Rectangle 4">
            <a:extLst>
              <a:ext uri="{FF2B5EF4-FFF2-40B4-BE49-F238E27FC236}">
                <a16:creationId xmlns:a16="http://schemas.microsoft.com/office/drawing/2014/main" id="{6DA9280D-9C2B-6945-9520-15441845F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6858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>
                <a:solidFill>
                  <a:srgbClr val="990000"/>
                </a:solidFill>
              </a:rPr>
              <a:t>Virtual registers</a:t>
            </a:r>
            <a:r>
              <a:rPr lang="en-US" altLang="en-CN" sz="1200"/>
              <a:t>:</a:t>
            </a:r>
            <a:br>
              <a:rPr lang="en-US" altLang="en-CN" sz="1200"/>
            </a:br>
            <a:r>
              <a:rPr lang="en-US" altLang="en-CN" sz="1200"/>
              <a:t>The symbols 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altLang="en-CN" sz="1200"/>
              <a:t>,…,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  <a:r>
              <a:rPr lang="en-US" altLang="en-CN" sz="1200"/>
              <a:t> are automatically predefined to refer to RAM addresses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200"/>
              <a:t>,…,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>
                <a:solidFill>
                  <a:srgbClr val="990000"/>
                </a:solidFill>
              </a:rPr>
              <a:t>I/O pointers:</a:t>
            </a:r>
            <a:r>
              <a:rPr lang="en-US" altLang="en-CN" sz="1200"/>
              <a:t> The symbols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lang="en-US" altLang="en-CN" sz="1200"/>
              <a:t> and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</a:t>
            </a:r>
            <a:r>
              <a:rPr lang="en-US" altLang="en-CN" sz="1200"/>
              <a:t> are automatically predefined to refer to RAM addresses 16384 and 24576, respectively (base addresses of the </a:t>
            </a:r>
            <a:r>
              <a:rPr lang="en-US" altLang="en-CN" sz="1200" i="1"/>
              <a:t>screen</a:t>
            </a:r>
            <a:r>
              <a:rPr lang="en-US" altLang="en-CN" sz="1200"/>
              <a:t> and </a:t>
            </a:r>
            <a:r>
              <a:rPr lang="en-US" altLang="en-CN" sz="1200" i="1"/>
              <a:t>keyboard</a:t>
            </a:r>
            <a:r>
              <a:rPr lang="en-US" altLang="en-CN" sz="1200"/>
              <a:t> memory maps)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>
                <a:solidFill>
                  <a:srgbClr val="990000"/>
                </a:solidFill>
              </a:rPr>
              <a:t>VM control pointers</a:t>
            </a:r>
            <a:r>
              <a:rPr lang="en-US" altLang="en-CN" sz="1200"/>
              <a:t>: the symbols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en-CN" sz="1200"/>
              <a:t>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r>
              <a:rPr lang="en-US" altLang="en-CN" sz="1200"/>
              <a:t>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en-CN" sz="1200"/>
              <a:t>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200"/>
              <a:t>, and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 </a:t>
            </a:r>
            <a:r>
              <a:rPr lang="en-US" altLang="en-CN" sz="1050">
                <a:cs typeface="Consolas" panose="020B0609020204030204" pitchFamily="49" charset="0"/>
              </a:rPr>
              <a:t>(that don’t appear in the code example on the right)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CN" sz="1200"/>
              <a:t>are automatically predefined to refer to RAM addresses 0 to 4, respectively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/>
              <a:t>(The VM control pointers, which overlap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altLang="en-CN" sz="1200"/>
              <a:t>,…,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  <a:r>
              <a:rPr lang="en-US" altLang="en-CN" sz="1200"/>
              <a:t> will come to play in the virtual machine implementation, covered in the next lecture)</a:t>
            </a:r>
          </a:p>
          <a:p>
            <a:pPr lvl="1">
              <a:spcBef>
                <a:spcPct val="100000"/>
              </a:spcBef>
              <a:buFont typeface="Wingdings" pitchFamily="2" charset="2"/>
              <a:buNone/>
            </a:pPr>
            <a:endParaRPr lang="en-US" altLang="en-CN" sz="1200"/>
          </a:p>
        </p:txBody>
      </p:sp>
      <p:grpSp>
        <p:nvGrpSpPr>
          <p:cNvPr id="55309" name="Group 13">
            <a:extLst>
              <a:ext uri="{FF2B5EF4-FFF2-40B4-BE49-F238E27FC236}">
                <a16:creationId xmlns:a16="http://schemas.microsoft.com/office/drawing/2014/main" id="{5C51B2AA-4642-4D40-B4CD-7B1F760D439A}"/>
              </a:ext>
            </a:extLst>
          </p:cNvPr>
          <p:cNvGrpSpPr>
            <a:grpSpLocks/>
          </p:cNvGrpSpPr>
          <p:nvPr/>
        </p:nvGrpSpPr>
        <p:grpSpPr bwMode="auto">
          <a:xfrm>
            <a:off x="6286500" y="0"/>
            <a:ext cx="1543050" cy="4743450"/>
            <a:chOff x="4320" y="0"/>
            <a:chExt cx="1296" cy="3984"/>
          </a:xfrm>
        </p:grpSpPr>
        <p:sp>
          <p:nvSpPr>
            <p:cNvPr id="330756" name="Text Box 4">
              <a:extLst>
                <a:ext uri="{FF2B5EF4-FFF2-40B4-BE49-F238E27FC236}">
                  <a16:creationId xmlns:a16="http://schemas.microsoft.com/office/drawing/2014/main" id="{0EB519C8-5522-C44A-8468-B2A810186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336"/>
              <a:ext cx="960" cy="364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35100" rIns="0" bIns="35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 b="1">
                  <a:latin typeface="Courier New" panose="02070309020205020404" pitchFamily="49" charset="0"/>
                  <a:cs typeface="Times New Roman" panose="02020603050405020304" pitchFamily="18" charset="0"/>
                </a:rPr>
                <a:t>    </a:t>
              </a: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D;JLE 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@32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D=D+A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MD=M-1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D;JGT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55302" name="Rectangle 8">
              <a:extLst>
                <a:ext uri="{FF2B5EF4-FFF2-40B4-BE49-F238E27FC236}">
                  <a16:creationId xmlns:a16="http://schemas.microsoft.com/office/drawing/2014/main" id="{0ADD2413-3AC5-A842-86DF-6AE290BA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0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550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34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41475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Typical symbolic Hack</a:t>
              </a:r>
              <a:b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assembly code:</a:t>
              </a:r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88D6B9F5-6EEA-604E-8798-AF021585F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714750"/>
            <a:ext cx="47434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/>
              <a:t>Q:</a:t>
            </a:r>
            <a:r>
              <a:rPr lang="en-US" altLang="en-CN" sz="1200"/>
              <a:t> Who does all the “automatic” assignments of symbols</a:t>
            </a:r>
            <a:br>
              <a:rPr lang="en-US" altLang="en-CN" sz="1200"/>
            </a:br>
            <a:r>
              <a:rPr lang="en-US" altLang="en-CN" sz="1200"/>
              <a:t>to RAM addresses?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/>
              <a:t>A:</a:t>
            </a:r>
            <a:r>
              <a:rPr lang="en-US" altLang="en-CN" sz="1200"/>
              <a:t> As part of the program translation process, the assembler resolves all the symbols into RAM addresses.</a:t>
            </a:r>
          </a:p>
        </p:txBody>
      </p:sp>
      <p:sp>
        <p:nvSpPr>
          <p:cNvPr id="55308" name="Rectangle 2">
            <a:extLst>
              <a:ext uri="{FF2B5EF4-FFF2-40B4-BE49-F238E27FC236}">
                <a16:creationId xmlns:a16="http://schemas.microsoft.com/office/drawing/2014/main" id="{A84B3FE0-56DF-844F-8667-4F071F8D2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444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pre-defined symbols</a:t>
            </a:r>
          </a:p>
        </p:txBody>
      </p:sp>
    </p:spTree>
    <p:extLst>
      <p:ext uri="{BB962C8B-B14F-4D97-AF65-F5344CB8AC3E}">
        <p14:creationId xmlns:p14="http://schemas.microsoft.com/office/powerpoint/2010/main" val="22487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04" grpId="0" build="p"/>
      <p:bldP spid="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9" name="Group 11">
            <a:extLst>
              <a:ext uri="{FF2B5EF4-FFF2-40B4-BE49-F238E27FC236}">
                <a16:creationId xmlns:a16="http://schemas.microsoft.com/office/drawing/2014/main" id="{2158C48D-4E7A-F240-995E-6A3CCB020999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14350"/>
            <a:ext cx="2743200" cy="4286250"/>
            <a:chOff x="192" y="432"/>
            <a:chExt cx="2304" cy="3600"/>
          </a:xfrm>
        </p:grpSpPr>
        <p:sp>
          <p:nvSpPr>
            <p:cNvPr id="63492" name="Text Box 9">
              <a:extLst>
                <a:ext uri="{FF2B5EF4-FFF2-40B4-BE49-F238E27FC236}">
                  <a16:creationId xmlns:a16="http://schemas.microsoft.com/office/drawing/2014/main" id="{F9552C07-4EB4-134F-A9F1-2E4853760C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624"/>
              <a:ext cx="2256" cy="34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35100" rIns="0" bIns="35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Computes 1+...+RAM[0]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And stored the sum in RAM[1]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M=1   // i = 1                                    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M=0   // sum = 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(LOOP)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// if i&gt;RAM[0] goto WRITE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@R0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D=D-M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@WRITE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D;JGT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// sum += i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M=D+M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// i++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M=M+1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@LOOP // goto LOOP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(WRITE)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@R1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  // RAM[1] = the 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(END)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@END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63493" name="Rectangle 10">
              <a:extLst>
                <a:ext uri="{FF2B5EF4-FFF2-40B4-BE49-F238E27FC236}">
                  <a16:creationId xmlns:a16="http://schemas.microsoft.com/office/drawing/2014/main" id="{5366E69F-939B-DC4A-B6EC-1D6E20E04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432"/>
              <a:ext cx="191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Source code </a:t>
              </a:r>
              <a:r>
                <a:rPr lang="en-US" altLang="en-CN" sz="1050">
                  <a:latin typeface="Comic Sans MS" panose="030F0902030302020204" pitchFamily="66" charset="0"/>
                </a:rPr>
                <a:t>(example)</a:t>
              </a:r>
            </a:p>
          </p:txBody>
        </p:sp>
      </p:grpSp>
      <p:sp>
        <p:nvSpPr>
          <p:cNvPr id="63494" name="Rectangle 10">
            <a:extLst>
              <a:ext uri="{FF2B5EF4-FFF2-40B4-BE49-F238E27FC236}">
                <a16:creationId xmlns:a16="http://schemas.microsoft.com/office/drawing/2014/main" id="{A329F039-380B-974F-A343-04754652C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371475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This symbol table is generated by the assembler, and used to translate the symbolic code into binary code.</a:t>
            </a:r>
          </a:p>
        </p:txBody>
      </p:sp>
      <p:sp>
        <p:nvSpPr>
          <p:cNvPr id="63496" name="AutoShape 8">
            <a:extLst>
              <a:ext uri="{FF2B5EF4-FFF2-40B4-BE49-F238E27FC236}">
                <a16:creationId xmlns:a16="http://schemas.microsoft.com/office/drawing/2014/main" id="{380B9A7B-95E0-8C47-B5A8-AAA82BD1E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1657350"/>
            <a:ext cx="1085850" cy="685800"/>
          </a:xfrm>
          <a:prstGeom prst="rightArrow">
            <a:avLst>
              <a:gd name="adj1" fmla="val 50000"/>
              <a:gd name="adj2" fmla="val 39583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CN" sz="1500"/>
          </a:p>
        </p:txBody>
      </p:sp>
      <p:sp>
        <p:nvSpPr>
          <p:cNvPr id="63498" name="Rectangle 2">
            <a:extLst>
              <a:ext uri="{FF2B5EF4-FFF2-40B4-BE49-F238E27FC236}">
                <a16:creationId xmlns:a16="http://schemas.microsoft.com/office/drawing/2014/main" id="{947E718D-6C07-7246-8BF1-A954F5BC3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symbol table</a:t>
            </a:r>
          </a:p>
        </p:txBody>
      </p:sp>
      <p:sp>
        <p:nvSpPr>
          <p:cNvPr id="63503" name="Text Box 9">
            <a:extLst>
              <a:ext uri="{FF2B5EF4-FFF2-40B4-BE49-F238E27FC236}">
                <a16:creationId xmlns:a16="http://schemas.microsoft.com/office/drawing/2014/main" id="{57101A8B-BB7D-2A47-B011-DF0DE11FC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742950"/>
            <a:ext cx="1600200" cy="23431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R0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 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R2 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...              ...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R15               15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SCREEN         16384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KBD            24576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SP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LCL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ARG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THIS               3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THAT               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WRITE             18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END               22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                 16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sum               17</a:t>
            </a:r>
          </a:p>
        </p:txBody>
      </p:sp>
      <p:sp>
        <p:nvSpPr>
          <p:cNvPr id="63504" name="Rectangle 10">
            <a:extLst>
              <a:ext uri="{FF2B5EF4-FFF2-40B4-BE49-F238E27FC236}">
                <a16:creationId xmlns:a16="http://schemas.microsoft.com/office/drawing/2014/main" id="{1AFCA3D0-13AB-2948-9D7F-9E6308266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1" y="514350"/>
            <a:ext cx="142279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Symbol table</a:t>
            </a:r>
          </a:p>
        </p:txBody>
      </p:sp>
    </p:spTree>
    <p:extLst>
      <p:ext uri="{BB962C8B-B14F-4D97-AF65-F5344CB8AC3E}">
        <p14:creationId xmlns:p14="http://schemas.microsoft.com/office/powerpoint/2010/main" val="145741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/>
      <p:bldP spid="63496" grpId="0" animBg="1"/>
      <p:bldP spid="635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9">
            <a:extLst>
              <a:ext uri="{FF2B5EF4-FFF2-40B4-BE49-F238E27FC236}">
                <a16:creationId xmlns:a16="http://schemas.microsoft.com/office/drawing/2014/main" id="{032B3156-9339-BC4E-9A5A-2ECDB439E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742950"/>
            <a:ext cx="1600200" cy="23431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R0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 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R2 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...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R15               15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SCREEN         16384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KBD            24576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SP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LCL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ARG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THIS               3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THAT               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WRITE             18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END               22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                 16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sum               17</a:t>
            </a:r>
          </a:p>
        </p:txBody>
      </p:sp>
      <p:sp>
        <p:nvSpPr>
          <p:cNvPr id="75779" name="Rectangle 10">
            <a:extLst>
              <a:ext uri="{FF2B5EF4-FFF2-40B4-BE49-F238E27FC236}">
                <a16:creationId xmlns:a16="http://schemas.microsoft.com/office/drawing/2014/main" id="{849B542D-6A57-394D-A4B8-C8F4B9FAB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1" y="514350"/>
            <a:ext cx="142279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Symbol table</a:t>
            </a:r>
          </a:p>
        </p:txBody>
      </p:sp>
      <p:sp>
        <p:nvSpPr>
          <p:cNvPr id="75780" name="Text Box 9">
            <a:extLst>
              <a:ext uri="{FF2B5EF4-FFF2-40B4-BE49-F238E27FC236}">
                <a16:creationId xmlns:a16="http://schemas.microsoft.com/office/drawing/2014/main" id="{27D7475D-A70D-BE4A-A44C-75A9DE83D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742950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stored the sum in RAM[1]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i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if i&gt;RAM[0] goto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goto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75781" name="Rectangle 10">
            <a:extLst>
              <a:ext uri="{FF2B5EF4-FFF2-40B4-BE49-F238E27FC236}">
                <a16:creationId xmlns:a16="http://schemas.microsoft.com/office/drawing/2014/main" id="{545AD847-62BC-5240-8642-0772B30D0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1" y="514350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Source code </a:t>
            </a:r>
            <a:r>
              <a:rPr lang="en-US" altLang="en-CN" sz="1050">
                <a:latin typeface="Comic Sans MS" panose="030F0902030302020204" pitchFamily="66" charset="0"/>
              </a:rPr>
              <a:t>(example)</a:t>
            </a:r>
          </a:p>
        </p:txBody>
      </p:sp>
      <p:sp>
        <p:nvSpPr>
          <p:cNvPr id="75782" name="Rectangle 10">
            <a:extLst>
              <a:ext uri="{FF2B5EF4-FFF2-40B4-BE49-F238E27FC236}">
                <a16:creationId xmlns:a16="http://schemas.microsoft.com/office/drawing/2014/main" id="{BF550123-8FE2-7348-A1F3-2BAA15A3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200400"/>
            <a:ext cx="36004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5000"/>
              </a:lnSpc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Initialization:</a:t>
            </a:r>
            <a:r>
              <a:rPr lang="en-US" altLang="en-CN" sz="1200">
                <a:latin typeface="Comic Sans MS" panose="030F0902030302020204" pitchFamily="66" charset="0"/>
              </a:rPr>
              <a:t> create an empty symbol table and populate it with all the pre-defined symbols </a:t>
            </a:r>
          </a:p>
          <a:p>
            <a:pPr algn="l">
              <a:lnSpc>
                <a:spcPct val="85000"/>
              </a:lnSpc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First pass:</a:t>
            </a:r>
            <a:r>
              <a:rPr lang="en-US" altLang="en-CN" sz="1200">
                <a:latin typeface="Comic Sans MS" panose="030F0902030302020204" pitchFamily="66" charset="0"/>
              </a:rPr>
              <a:t> go through the entire source code, and add all the user-defined label symbols to the symbol table (without generating any code)</a:t>
            </a:r>
          </a:p>
          <a:p>
            <a:pPr algn="l">
              <a:lnSpc>
                <a:spcPct val="85000"/>
              </a:lnSpc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Second pass:</a:t>
            </a:r>
            <a:r>
              <a:rPr lang="en-US" altLang="en-CN" sz="1200">
                <a:latin typeface="Comic Sans MS" panose="030F0902030302020204" pitchFamily="66" charset="0"/>
              </a:rPr>
              <a:t> go again through the source code, and use the symbol table to translate all the commands. In the process, handle all the user-defined variable symbols.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B2063151-D0D1-0041-99DA-05DFF21C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1657350"/>
            <a:ext cx="1085850" cy="685800"/>
          </a:xfrm>
          <a:prstGeom prst="rightArrow">
            <a:avLst>
              <a:gd name="adj1" fmla="val 50000"/>
              <a:gd name="adj2" fmla="val 39583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CN" sz="1500"/>
          </a:p>
        </p:txBody>
      </p:sp>
      <p:sp>
        <p:nvSpPr>
          <p:cNvPr id="75787" name="Rectangle 2">
            <a:extLst>
              <a:ext uri="{FF2B5EF4-FFF2-40B4-BE49-F238E27FC236}">
                <a16:creationId xmlns:a16="http://schemas.microsoft.com/office/drawing/2014/main" id="{2C6C6F4D-B5DE-CA47-BC48-9CA41146C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constructing the symbol table</a:t>
            </a:r>
          </a:p>
        </p:txBody>
      </p:sp>
    </p:spTree>
    <p:extLst>
      <p:ext uri="{BB962C8B-B14F-4D97-AF65-F5344CB8AC3E}">
        <p14:creationId xmlns:p14="http://schemas.microsoft.com/office/powerpoint/2010/main" val="32989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048CF07-43C2-6642-BD04-DED71BDDC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199" y="67880"/>
            <a:ext cx="8229600" cy="857250"/>
          </a:xfrm>
        </p:spPr>
        <p:txBody>
          <a:bodyPr/>
          <a:lstStyle/>
          <a:p>
            <a:r>
              <a:rPr lang="en-US" altLang="en-CN" dirty="0"/>
              <a:t>The assembly process </a:t>
            </a:r>
            <a:r>
              <a:rPr lang="en-US" altLang="en-CN" sz="1500" dirty="0"/>
              <a:t>(detailed)</a:t>
            </a:r>
          </a:p>
        </p:txBody>
      </p:sp>
      <p:sp>
        <p:nvSpPr>
          <p:cNvPr id="433155" name="Rectangle 3">
            <a:extLst>
              <a:ext uri="{FF2B5EF4-FFF2-40B4-BE49-F238E27FC236}">
                <a16:creationId xmlns:a16="http://schemas.microsoft.com/office/drawing/2014/main" id="{AF6493C0-B750-0542-B1B4-43C921E0C0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995" y="836995"/>
            <a:ext cx="6552010" cy="4238625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ct val="80000"/>
              </a:spcBef>
            </a:pPr>
            <a:r>
              <a:rPr lang="en-US" altLang="en-CN" u="sng" dirty="0"/>
              <a:t>Initialization:</a:t>
            </a:r>
            <a:r>
              <a:rPr lang="en-US" altLang="en-CN" dirty="0"/>
              <a:t> create the symbol table and initialize it with the pre-defined symbols</a:t>
            </a:r>
          </a:p>
          <a:p>
            <a:pPr>
              <a:spcBef>
                <a:spcPct val="80000"/>
              </a:spcBef>
            </a:pPr>
            <a:r>
              <a:rPr lang="en-US" altLang="en-CN" u="sng" dirty="0"/>
              <a:t>First pass:</a:t>
            </a:r>
            <a:r>
              <a:rPr lang="en-US" altLang="en-CN" dirty="0"/>
              <a:t> march through the source code without generating any code.</a:t>
            </a:r>
            <a:br>
              <a:rPr lang="en-US" altLang="en-CN" dirty="0"/>
            </a:br>
            <a:r>
              <a:rPr lang="en-US" altLang="en-CN" dirty="0"/>
              <a:t>For each label declaration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(LABEL)</a:t>
            </a:r>
            <a:r>
              <a:rPr lang="en-US" altLang="en-CN" dirty="0"/>
              <a:t> that appears in the source code,</a:t>
            </a:r>
            <a:br>
              <a:rPr lang="en-US" altLang="en-CN" dirty="0"/>
            </a:br>
            <a:r>
              <a:rPr lang="en-US" altLang="en-CN" dirty="0"/>
              <a:t>add the </a:t>
            </a:r>
            <a:r>
              <a:rPr lang="en-US" altLang="en-CN" dirty="0">
                <a:cs typeface="Times New Roman" panose="02020603050405020304" pitchFamily="18" charset="0"/>
              </a:rPr>
              <a:t>pair &lt;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dirty="0">
                <a:cs typeface="Times New Roman" panose="02020603050405020304" pitchFamily="18" charset="0"/>
              </a:rPr>
              <a:t>,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i="1" dirty="0">
                <a:cs typeface="Times New Roman" panose="02020603050405020304" pitchFamily="18" charset="0"/>
              </a:rPr>
              <a:t>n </a:t>
            </a:r>
            <a:r>
              <a:rPr lang="en-US" altLang="en-CN" dirty="0">
                <a:cs typeface="Times New Roman" panose="02020603050405020304" pitchFamily="18" charset="0"/>
              </a:rPr>
              <a:t>&gt; to the symbol table</a:t>
            </a:r>
            <a:endParaRPr lang="en-US" altLang="en-CN" dirty="0"/>
          </a:p>
          <a:p>
            <a:pPr>
              <a:spcBef>
                <a:spcPct val="80000"/>
              </a:spcBef>
            </a:pPr>
            <a:r>
              <a:rPr lang="en-US" altLang="en-CN" u="sng" dirty="0"/>
              <a:t>Second pass:</a:t>
            </a:r>
            <a:r>
              <a:rPr lang="en-US" altLang="en-CN" dirty="0"/>
              <a:t> march again through the source code, and process each line:</a:t>
            </a:r>
          </a:p>
          <a:p>
            <a:pPr lvl="1">
              <a:spcBef>
                <a:spcPct val="80000"/>
              </a:spcBef>
            </a:pPr>
            <a:r>
              <a:rPr lang="en-US" altLang="en-CN" dirty="0"/>
              <a:t>If the line is a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dirty="0"/>
              <a:t>-instruction, simple</a:t>
            </a:r>
          </a:p>
          <a:p>
            <a:pPr lvl="1">
              <a:spcBef>
                <a:spcPct val="80000"/>
              </a:spcBef>
            </a:pPr>
            <a:r>
              <a:rPr lang="en-US" altLang="en-CN" dirty="0"/>
              <a:t>If the line is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@xxx</a:t>
            </a:r>
            <a:r>
              <a:rPr lang="en-US" altLang="en-CN" dirty="0">
                <a:cs typeface="Times New Roman" panose="02020603050405020304" pitchFamily="18" charset="0"/>
              </a:rPr>
              <a:t> where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dirty="0">
                <a:cs typeface="Times New Roman" panose="02020603050405020304" pitchFamily="18" charset="0"/>
              </a:rPr>
              <a:t> is a number, simple</a:t>
            </a:r>
            <a:endParaRPr lang="en-US" altLang="en-CN" dirty="0"/>
          </a:p>
          <a:p>
            <a:pPr lvl="1">
              <a:spcBef>
                <a:spcPct val="80000"/>
              </a:spcBef>
            </a:pPr>
            <a:r>
              <a:rPr lang="en-US" altLang="en-CN" dirty="0"/>
              <a:t>If the line is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@xxx</a:t>
            </a:r>
            <a:r>
              <a:rPr lang="en-US" altLang="en-CN" dirty="0">
                <a:cs typeface="Times New Roman" panose="02020603050405020304" pitchFamily="18" charset="0"/>
              </a:rPr>
              <a:t> and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dirty="0">
                <a:cs typeface="Times New Roman" panose="02020603050405020304" pitchFamily="18" charset="0"/>
              </a:rPr>
              <a:t> is a symbol, look it up in the symbol table and proceed as follows:</a:t>
            </a:r>
          </a:p>
          <a:p>
            <a:pPr lvl="2">
              <a:spcBef>
                <a:spcPct val="80000"/>
              </a:spcBef>
            </a:pPr>
            <a:r>
              <a:rPr lang="en-US" altLang="en-CN" dirty="0">
                <a:cs typeface="Times New Roman" panose="02020603050405020304" pitchFamily="18" charset="0"/>
              </a:rPr>
              <a:t>If the symbol is found, replace it with its numeric value and complete the command’s translation</a:t>
            </a:r>
          </a:p>
          <a:p>
            <a:pPr lvl="2">
              <a:spcBef>
                <a:spcPct val="80000"/>
              </a:spcBef>
            </a:pPr>
            <a:r>
              <a:rPr lang="en-US" altLang="en-CN" dirty="0">
                <a:cs typeface="Times New Roman" panose="02020603050405020304" pitchFamily="18" charset="0"/>
              </a:rPr>
              <a:t>If the symbol is not found, then it must represent a new variable:</a:t>
            </a:r>
            <a:br>
              <a:rPr lang="en-US" altLang="en-CN" dirty="0">
                <a:cs typeface="Times New Roman" panose="02020603050405020304" pitchFamily="18" charset="0"/>
              </a:rPr>
            </a:br>
            <a:r>
              <a:rPr lang="en-US" altLang="en-CN" dirty="0">
                <a:cs typeface="Times New Roman" panose="02020603050405020304" pitchFamily="18" charset="0"/>
              </a:rPr>
              <a:t>add the pair &lt;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dirty="0">
                <a:cs typeface="Times New Roman" panose="02020603050405020304" pitchFamily="18" charset="0"/>
              </a:rPr>
              <a:t>,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i="1" dirty="0">
                <a:cs typeface="Times New Roman" panose="02020603050405020304" pitchFamily="18" charset="0"/>
              </a:rPr>
              <a:t>n </a:t>
            </a:r>
            <a:r>
              <a:rPr lang="en-US" altLang="en-CN" dirty="0">
                <a:cs typeface="Times New Roman" panose="02020603050405020304" pitchFamily="18" charset="0"/>
              </a:rPr>
              <a:t>&gt; to the symbol table, where </a:t>
            </a:r>
            <a:r>
              <a:rPr lang="en-US" altLang="en-CN" i="1" dirty="0">
                <a:cs typeface="Times New Roman" panose="02020603050405020304" pitchFamily="18" charset="0"/>
              </a:rPr>
              <a:t>n</a:t>
            </a:r>
            <a:r>
              <a:rPr lang="en-US" altLang="en-CN" dirty="0">
                <a:cs typeface="Times New Roman" panose="02020603050405020304" pitchFamily="18" charset="0"/>
              </a:rPr>
              <a:t> is the next available RAM address, and complete the command’s translation.</a:t>
            </a:r>
          </a:p>
          <a:p>
            <a:pPr lvl="2">
              <a:spcBef>
                <a:spcPct val="80000"/>
              </a:spcBef>
              <a:buClr>
                <a:schemeClr val="bg1"/>
              </a:buClr>
            </a:pPr>
            <a:r>
              <a:rPr lang="en-US" altLang="en-CN" dirty="0">
                <a:cs typeface="Times New Roman" panose="02020603050405020304" pitchFamily="18" charset="0"/>
              </a:rPr>
              <a:t>(Platform design decision: the allocated RAM addresses are running,</a:t>
            </a:r>
            <a:br>
              <a:rPr lang="en-US" altLang="en-CN" dirty="0">
                <a:cs typeface="Times New Roman" panose="02020603050405020304" pitchFamily="18" charset="0"/>
              </a:rPr>
            </a:br>
            <a:r>
              <a:rPr lang="en-US" altLang="en-CN" dirty="0">
                <a:cs typeface="Times New Roman" panose="02020603050405020304" pitchFamily="18" charset="0"/>
              </a:rPr>
              <a:t>starting at address 16).</a:t>
            </a:r>
            <a:r>
              <a:rPr lang="en-US" altLang="en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740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5" grpId="0" build="p" bldLvl="4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Rectangle 10">
            <a:extLst>
              <a:ext uri="{FF2B5EF4-FFF2-40B4-BE49-F238E27FC236}">
                <a16:creationId xmlns:a16="http://schemas.microsoft.com/office/drawing/2014/main" id="{FBDCF8F8-CB6F-8E49-A256-E1CAAEE8F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343400"/>
            <a:ext cx="3543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Note that comment lines and pseudo-commands (label declarations) generate no code.</a:t>
            </a:r>
          </a:p>
        </p:txBody>
      </p:sp>
      <p:sp>
        <p:nvSpPr>
          <p:cNvPr id="61448" name="Text Box 9">
            <a:extLst>
              <a:ext uri="{FF2B5EF4-FFF2-40B4-BE49-F238E27FC236}">
                <a16:creationId xmlns:a16="http://schemas.microsoft.com/office/drawing/2014/main" id="{26E0355E-CFA9-EB44-BB4F-9B5A62F8B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742950"/>
            <a:ext cx="1314450" cy="34290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43200" tIns="62100" rIns="43200" bIns="62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1110111111001000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1110101010001000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0000000000000000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1111010011010000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0000000000010010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1110001100000001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1111000010001000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1111110111001000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0000000000000100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1110101010000111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0000000000000001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1110001100001000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0000000000010110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1110101010000111</a:t>
            </a:r>
          </a:p>
        </p:txBody>
      </p:sp>
      <p:sp>
        <p:nvSpPr>
          <p:cNvPr id="61449" name="Rectangle 10">
            <a:extLst>
              <a:ext uri="{FF2B5EF4-FFF2-40B4-BE49-F238E27FC236}">
                <a16:creationId xmlns:a16="http://schemas.microsoft.com/office/drawing/2014/main" id="{CBEF259E-67E3-CA4B-B299-5840ACED4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1" y="514350"/>
            <a:ext cx="10227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Target code</a:t>
            </a:r>
            <a:endParaRPr lang="en-US" altLang="en-CN" sz="1050">
              <a:latin typeface="Comic Sans MS" panose="030F0902030302020204" pitchFamily="66" charset="0"/>
            </a:endParaRPr>
          </a:p>
        </p:txBody>
      </p:sp>
      <p:sp>
        <p:nvSpPr>
          <p:cNvPr id="61450" name="AutoShape 10">
            <a:extLst>
              <a:ext uri="{FF2B5EF4-FFF2-40B4-BE49-F238E27FC236}">
                <a16:creationId xmlns:a16="http://schemas.microsoft.com/office/drawing/2014/main" id="{6D0D4F3A-D451-2445-992F-2EAA9F86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2057400"/>
            <a:ext cx="1085850" cy="685800"/>
          </a:xfrm>
          <a:prstGeom prst="rightArrow">
            <a:avLst>
              <a:gd name="adj1" fmla="val 50000"/>
              <a:gd name="adj2" fmla="val 39583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CN" sz="1500"/>
              <a:t>assemble</a:t>
            </a:r>
          </a:p>
        </p:txBody>
      </p:sp>
      <p:sp>
        <p:nvSpPr>
          <p:cNvPr id="61451" name="Rectangle 2">
            <a:extLst>
              <a:ext uri="{FF2B5EF4-FFF2-40B4-BE49-F238E27FC236}">
                <a16:creationId xmlns:a16="http://schemas.microsoft.com/office/drawing/2014/main" id="{256ADCE2-FA21-CB48-B9F4-CCD0A417D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The result ...</a:t>
            </a:r>
          </a:p>
        </p:txBody>
      </p:sp>
      <p:sp>
        <p:nvSpPr>
          <p:cNvPr id="61452" name="Text Box 9">
            <a:extLst>
              <a:ext uri="{FF2B5EF4-FFF2-40B4-BE49-F238E27FC236}">
                <a16:creationId xmlns:a16="http://schemas.microsoft.com/office/drawing/2014/main" id="{2E6518B9-A05A-9E4B-83E5-A61DFF4DA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742950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stored the sum in RAM[1]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i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if i&gt;RAM[0] goto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goto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61453" name="Rectangle 10">
            <a:extLst>
              <a:ext uri="{FF2B5EF4-FFF2-40B4-BE49-F238E27FC236}">
                <a16:creationId xmlns:a16="http://schemas.microsoft.com/office/drawing/2014/main" id="{DD579C5C-18C7-EA4E-BEAD-5348CF931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1" y="514350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Source code </a:t>
            </a:r>
            <a:r>
              <a:rPr lang="en-US" altLang="en-CN" sz="1050">
                <a:latin typeface="Comic Sans MS" panose="030F0902030302020204" pitchFamily="66" charset="0"/>
              </a:rPr>
              <a:t>(example)</a:t>
            </a:r>
          </a:p>
        </p:txBody>
      </p:sp>
    </p:spTree>
    <p:extLst>
      <p:ext uri="{BB962C8B-B14F-4D97-AF65-F5344CB8AC3E}">
        <p14:creationId xmlns:p14="http://schemas.microsoft.com/office/powerpoint/2010/main" val="2312633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EBD1BF1-C2EA-CF40-96DC-7601AC280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CN" dirty="0"/>
              <a:t>A Series of Low Level Programming Tutorial</a:t>
            </a:r>
          </a:p>
        </p:txBody>
      </p:sp>
      <p:sp>
        <p:nvSpPr>
          <p:cNvPr id="424964" name="Rectangle 4">
            <a:extLst>
              <a:ext uri="{FF2B5EF4-FFF2-40B4-BE49-F238E27FC236}">
                <a16:creationId xmlns:a16="http://schemas.microsoft.com/office/drawing/2014/main" id="{52E93C19-9D86-E44A-B106-C8798E5EA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935" y="4514890"/>
            <a:ext cx="2450129" cy="367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100000"/>
              </a:spcBef>
              <a:buClr>
                <a:srgbClr val="006600"/>
              </a:buClr>
              <a:buSzPct val="100000"/>
            </a:pPr>
            <a:r>
              <a:rPr lang="en-US" altLang="en-CN" sz="1200" u="sng" dirty="0">
                <a:latin typeface="Comic Sans MS" panose="030F0902030302020204" pitchFamily="66" charset="0"/>
              </a:rPr>
              <a:t>Playlist : </a:t>
            </a:r>
            <a:r>
              <a:rPr lang="en-US" altLang="en-CN" sz="1200" u="sng" dirty="0">
                <a:latin typeface="Comic Sans MS" panose="030F0902030302020204" pitchFamily="66" charset="0"/>
                <a:hlinkClick r:id="rId3"/>
              </a:rPr>
              <a:t>Low Level JavaScript</a:t>
            </a:r>
            <a:endParaRPr lang="en-US" altLang="en-CN" sz="1200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6F70EE85-2A21-C34A-99A8-F9CEF2ED0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591" y="1048676"/>
            <a:ext cx="4998818" cy="30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Eater’s 6502 Assembly to Machine Code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939A93A-4B8D-3442-9E97-DFCAF0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377" y="1162497"/>
            <a:ext cx="5013246" cy="3206088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69D97B9C-4CBC-EF40-9E62-C70F02A6C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185" y="2138766"/>
            <a:ext cx="2553674" cy="16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35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1068473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32910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SUBLEQ as the ONLY instruction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860342" y="4359233"/>
            <a:ext cx="3044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https://youtu.be/jRZDnetjGuo?t=409</a:t>
            </a:r>
            <a:endParaRPr lang="en-TW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9ED1AC-9911-CD44-8197-BA5F8663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2" y="1100609"/>
            <a:ext cx="4199064" cy="2942281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6DDB4B23-62E0-5C4D-B7C4-399225C8C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04579"/>
            <a:ext cx="4199065" cy="2838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E4DE0-C7FA-0647-B4ED-757ABC41EA67}"/>
              </a:ext>
            </a:extLst>
          </p:cNvPr>
          <p:cNvSpPr txBox="1"/>
          <p:nvPr/>
        </p:nvSpPr>
        <p:spPr>
          <a:xfrm>
            <a:off x="5149320" y="4364362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https://youtu.be/wjHlvQfo5uI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2509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7F1145F-800B-CA44-A411-147B4F79F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Where we are at:</a:t>
            </a:r>
          </a:p>
        </p:txBody>
      </p:sp>
      <p:grpSp>
        <p:nvGrpSpPr>
          <p:cNvPr id="3075" name="Group 3">
            <a:extLst>
              <a:ext uri="{FF2B5EF4-FFF2-40B4-BE49-F238E27FC236}">
                <a16:creationId xmlns:a16="http://schemas.microsoft.com/office/drawing/2014/main" id="{F7CAB68C-A697-7F43-814C-B788F93F250A}"/>
              </a:ext>
            </a:extLst>
          </p:cNvPr>
          <p:cNvGrpSpPr>
            <a:grpSpLocks/>
          </p:cNvGrpSpPr>
          <p:nvPr/>
        </p:nvGrpSpPr>
        <p:grpSpPr bwMode="auto">
          <a:xfrm>
            <a:off x="1268611" y="1250804"/>
            <a:ext cx="6606778" cy="3650456"/>
            <a:chOff x="163" y="634"/>
            <a:chExt cx="5549" cy="3066"/>
          </a:xfrm>
        </p:grpSpPr>
        <p:grpSp>
          <p:nvGrpSpPr>
            <p:cNvPr id="3077" name="Group 4">
              <a:extLst>
                <a:ext uri="{FF2B5EF4-FFF2-40B4-BE49-F238E27FC236}">
                  <a16:creationId xmlns:a16="http://schemas.microsoft.com/office/drawing/2014/main" id="{5C6E9509-AAC7-6D43-9E28-CE95B139C2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3175" name="Rectangle 5">
                <a:extLst>
                  <a:ext uri="{FF2B5EF4-FFF2-40B4-BE49-F238E27FC236}">
                    <a16:creationId xmlns:a16="http://schemas.microsoft.com/office/drawing/2014/main" id="{D5BB8D47-D4CC-E448-8F0C-C6D29DF4A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76" name="Rectangle 6">
                <a:extLst>
                  <a:ext uri="{FF2B5EF4-FFF2-40B4-BE49-F238E27FC236}">
                    <a16:creationId xmlns:a16="http://schemas.microsoft.com/office/drawing/2014/main" id="{D2171383-8BBF-F74D-825B-2CC83398D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Assembler</a:t>
                </a:r>
                <a:endParaRPr lang="en-US" altLang="en-CN" sz="1800" b="1"/>
              </a:p>
            </p:txBody>
          </p:sp>
          <p:sp>
            <p:nvSpPr>
              <p:cNvPr id="3177" name="Freeform 7">
                <a:extLst>
                  <a:ext uri="{FF2B5EF4-FFF2-40B4-BE49-F238E27FC236}">
                    <a16:creationId xmlns:a16="http://schemas.microsoft.com/office/drawing/2014/main" id="{13855F66-C595-764B-AD7D-F1FE46092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78" name="Rectangle 8">
                <a:extLst>
                  <a:ext uri="{FF2B5EF4-FFF2-40B4-BE49-F238E27FC236}">
                    <a16:creationId xmlns:a16="http://schemas.microsoft.com/office/drawing/2014/main" id="{BC73091C-219F-0045-9222-8E4CF00F4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 6</a:t>
                </a:r>
                <a:endParaRPr lang="en-US" altLang="en-CN" sz="1800" b="1"/>
              </a:p>
            </p:txBody>
          </p:sp>
          <p:sp>
            <p:nvSpPr>
              <p:cNvPr id="3179" name="Freeform 9">
                <a:extLst>
                  <a:ext uri="{FF2B5EF4-FFF2-40B4-BE49-F238E27FC236}">
                    <a16:creationId xmlns:a16="http://schemas.microsoft.com/office/drawing/2014/main" id="{D1306D84-1FA4-3941-B8E7-902F37F5C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80" name="Freeform 10">
                <a:extLst>
                  <a:ext uri="{FF2B5EF4-FFF2-40B4-BE49-F238E27FC236}">
                    <a16:creationId xmlns:a16="http://schemas.microsoft.com/office/drawing/2014/main" id="{8F361A15-75FD-114B-9AE8-67BF5E9ED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78" name="Group 11">
              <a:extLst>
                <a:ext uri="{FF2B5EF4-FFF2-40B4-BE49-F238E27FC236}">
                  <a16:creationId xmlns:a16="http://schemas.microsoft.com/office/drawing/2014/main" id="{51D3E2AF-A5A6-5542-A2CB-9B4E0CC85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3169" name="Rectangle 12">
                <a:extLst>
                  <a:ext uri="{FF2B5EF4-FFF2-40B4-BE49-F238E27FC236}">
                    <a16:creationId xmlns:a16="http://schemas.microsoft.com/office/drawing/2014/main" id="{0BE07D8F-BB73-D641-B4FC-DEF842BBC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70" name="Rectangle 13">
                <a:extLst>
                  <a:ext uri="{FF2B5EF4-FFF2-40B4-BE49-F238E27FC236}">
                    <a16:creationId xmlns:a16="http://schemas.microsoft.com/office/drawing/2014/main" id="{F71FB5DB-1B44-FD40-9EBE-6E321675E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sz="1800" b="1"/>
              </a:p>
            </p:txBody>
          </p:sp>
          <p:sp>
            <p:nvSpPr>
              <p:cNvPr id="3171" name="Rectangle 14">
                <a:extLst>
                  <a:ext uri="{FF2B5EF4-FFF2-40B4-BE49-F238E27FC236}">
                    <a16:creationId xmlns:a16="http://schemas.microsoft.com/office/drawing/2014/main" id="{561B03D0-5294-F943-9A46-5A727861B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&amp;</a:t>
                </a:r>
                <a:endParaRPr lang="en-US" altLang="en-CN" sz="1800" b="1"/>
              </a:p>
            </p:txBody>
          </p:sp>
          <p:sp>
            <p:nvSpPr>
              <p:cNvPr id="3172" name="Rectangle 15">
                <a:extLst>
                  <a:ext uri="{FF2B5EF4-FFF2-40B4-BE49-F238E27FC236}">
                    <a16:creationId xmlns:a16="http://schemas.microsoft.com/office/drawing/2014/main" id="{15270EB0-6307-2E4E-8A9F-99A4F0969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sz="1800" b="1"/>
              </a:p>
            </p:txBody>
          </p:sp>
          <p:sp>
            <p:nvSpPr>
              <p:cNvPr id="3173" name="Rectangle 16">
                <a:extLst>
                  <a:ext uri="{FF2B5EF4-FFF2-40B4-BE49-F238E27FC236}">
                    <a16:creationId xmlns:a16="http://schemas.microsoft.com/office/drawing/2014/main" id="{0EB3E80F-AE90-E140-88CD-62318DBF4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74" name="Rectangle 17">
                <a:extLst>
                  <a:ext uri="{FF2B5EF4-FFF2-40B4-BE49-F238E27FC236}">
                    <a16:creationId xmlns:a16="http://schemas.microsoft.com/office/drawing/2014/main" id="{758038DA-F10E-2A44-A475-DBC50BB16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79" name="Group 18">
              <a:extLst>
                <a:ext uri="{FF2B5EF4-FFF2-40B4-BE49-F238E27FC236}">
                  <a16:creationId xmlns:a16="http://schemas.microsoft.com/office/drawing/2014/main" id="{F100063B-B9C1-324B-9CC8-B6684F2A0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3164" name="Rectangle 19">
                <a:extLst>
                  <a:ext uri="{FF2B5EF4-FFF2-40B4-BE49-F238E27FC236}">
                    <a16:creationId xmlns:a16="http://schemas.microsoft.com/office/drawing/2014/main" id="{00BA859F-62C2-FF43-A8BE-18C5CE864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65" name="Rectangle 20">
                <a:extLst>
                  <a:ext uri="{FF2B5EF4-FFF2-40B4-BE49-F238E27FC236}">
                    <a16:creationId xmlns:a16="http://schemas.microsoft.com/office/drawing/2014/main" id="{15BDEAED-A1A4-7D40-8988-03E435570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Compiler</a:t>
                </a:r>
                <a:endParaRPr lang="en-US" altLang="en-CN" sz="1800" b="1"/>
              </a:p>
            </p:txBody>
          </p:sp>
          <p:sp>
            <p:nvSpPr>
              <p:cNvPr id="3166" name="Rectangle 21">
                <a:extLst>
                  <a:ext uri="{FF2B5EF4-FFF2-40B4-BE49-F238E27FC236}">
                    <a16:creationId xmlns:a16="http://schemas.microsoft.com/office/drawing/2014/main" id="{90B41E83-93B3-3648-9FCC-B76E1AB69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10 - 11</a:t>
                </a:r>
                <a:endParaRPr lang="en-US" altLang="en-CN" sz="1800" b="1"/>
              </a:p>
            </p:txBody>
          </p:sp>
          <p:sp>
            <p:nvSpPr>
              <p:cNvPr id="3167" name="Line 22">
                <a:extLst>
                  <a:ext uri="{FF2B5EF4-FFF2-40B4-BE49-F238E27FC236}">
                    <a16:creationId xmlns:a16="http://schemas.microsoft.com/office/drawing/2014/main" id="{C5C84BDB-5DBB-3D46-8337-A7946FEA52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68" name="Freeform 23">
                <a:extLst>
                  <a:ext uri="{FF2B5EF4-FFF2-40B4-BE49-F238E27FC236}">
                    <a16:creationId xmlns:a16="http://schemas.microsoft.com/office/drawing/2014/main" id="{23A2024D-F922-BC4D-9643-D02C17CEB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0" name="Group 24">
              <a:extLst>
                <a:ext uri="{FF2B5EF4-FFF2-40B4-BE49-F238E27FC236}">
                  <a16:creationId xmlns:a16="http://schemas.microsoft.com/office/drawing/2014/main" id="{162972E8-AA9F-C04F-863C-0644F3A81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3158" name="Rectangle 25">
                <a:extLst>
                  <a:ext uri="{FF2B5EF4-FFF2-40B4-BE49-F238E27FC236}">
                    <a16:creationId xmlns:a16="http://schemas.microsoft.com/office/drawing/2014/main" id="{0E064C90-E70B-344D-B1E8-BF7415531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59" name="Rectangle 26">
                <a:extLst>
                  <a:ext uri="{FF2B5EF4-FFF2-40B4-BE49-F238E27FC236}">
                    <a16:creationId xmlns:a16="http://schemas.microsoft.com/office/drawing/2014/main" id="{E61BE3B8-64A0-924D-A9E8-68BF82144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sz="1800" b="1"/>
              </a:p>
            </p:txBody>
          </p:sp>
          <p:sp>
            <p:nvSpPr>
              <p:cNvPr id="3160" name="Freeform 27">
                <a:extLst>
                  <a:ext uri="{FF2B5EF4-FFF2-40B4-BE49-F238E27FC236}">
                    <a16:creationId xmlns:a16="http://schemas.microsoft.com/office/drawing/2014/main" id="{DE85B240-7953-014E-947C-7FB2D01EA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61" name="Rectangle 28">
                <a:extLst>
                  <a:ext uri="{FF2B5EF4-FFF2-40B4-BE49-F238E27FC236}">
                    <a16:creationId xmlns:a16="http://schemas.microsoft.com/office/drawing/2014/main" id="{3667BA04-A23A-2F4C-B7D0-08665B3E5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7 - 8</a:t>
                </a:r>
                <a:endParaRPr lang="en-US" altLang="en-CN" sz="1800" b="1"/>
              </a:p>
            </p:txBody>
          </p:sp>
          <p:sp>
            <p:nvSpPr>
              <p:cNvPr id="3162" name="Line 29">
                <a:extLst>
                  <a:ext uri="{FF2B5EF4-FFF2-40B4-BE49-F238E27FC236}">
                    <a16:creationId xmlns:a16="http://schemas.microsoft.com/office/drawing/2014/main" id="{C35DF6AB-14CB-374E-8114-4838F264F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63" name="Freeform 30">
                <a:extLst>
                  <a:ext uri="{FF2B5EF4-FFF2-40B4-BE49-F238E27FC236}">
                    <a16:creationId xmlns:a16="http://schemas.microsoft.com/office/drawing/2014/main" id="{ECBD6423-CFE3-6543-AA28-D8EB28A3A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1" name="Group 31">
              <a:extLst>
                <a:ext uri="{FF2B5EF4-FFF2-40B4-BE49-F238E27FC236}">
                  <a16:creationId xmlns:a16="http://schemas.microsoft.com/office/drawing/2014/main" id="{DA976DDB-9F33-0640-87B7-CE64976B7E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3151" name="Rectangle 32">
                <a:extLst>
                  <a:ext uri="{FF2B5EF4-FFF2-40B4-BE49-F238E27FC236}">
                    <a16:creationId xmlns:a16="http://schemas.microsoft.com/office/drawing/2014/main" id="{7F2F95F3-0D46-044B-BB1C-1661F739B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52" name="Rectangle 33">
                <a:extLst>
                  <a:ext uri="{FF2B5EF4-FFF2-40B4-BE49-F238E27FC236}">
                    <a16:creationId xmlns:a16="http://schemas.microsoft.com/office/drawing/2014/main" id="{FEF1F0D3-5C3F-1345-8EDA-174E88E82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Computer</a:t>
                </a:r>
                <a:endParaRPr lang="en-US" altLang="en-CN" sz="1800" b="1"/>
              </a:p>
            </p:txBody>
          </p:sp>
          <p:sp>
            <p:nvSpPr>
              <p:cNvPr id="3153" name="Rectangle 34">
                <a:extLst>
                  <a:ext uri="{FF2B5EF4-FFF2-40B4-BE49-F238E27FC236}">
                    <a16:creationId xmlns:a16="http://schemas.microsoft.com/office/drawing/2014/main" id="{A834BA0A-4A16-7848-BFA1-B53F6E1EB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Architecture</a:t>
                </a:r>
                <a:endParaRPr lang="en-US" altLang="en-CN" sz="1800" b="1"/>
              </a:p>
            </p:txBody>
          </p:sp>
          <p:sp>
            <p:nvSpPr>
              <p:cNvPr id="3154" name="Freeform 35">
                <a:extLst>
                  <a:ext uri="{FF2B5EF4-FFF2-40B4-BE49-F238E27FC236}">
                    <a16:creationId xmlns:a16="http://schemas.microsoft.com/office/drawing/2014/main" id="{4F7ABE5D-E0B2-6647-9622-CFEC805D8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55" name="Rectangle 36">
                <a:extLst>
                  <a:ext uri="{FF2B5EF4-FFF2-40B4-BE49-F238E27FC236}">
                    <a16:creationId xmlns:a16="http://schemas.microsoft.com/office/drawing/2014/main" id="{B627277E-BAE6-A946-AB09-D0EFEB78D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 4 - 5</a:t>
                </a:r>
                <a:endParaRPr lang="en-US" altLang="en-CN" sz="1800" b="1"/>
              </a:p>
            </p:txBody>
          </p:sp>
          <p:sp>
            <p:nvSpPr>
              <p:cNvPr id="3156" name="Line 37">
                <a:extLst>
                  <a:ext uri="{FF2B5EF4-FFF2-40B4-BE49-F238E27FC236}">
                    <a16:creationId xmlns:a16="http://schemas.microsoft.com/office/drawing/2014/main" id="{28A13B05-6627-4E45-BC5F-6943A5B24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57" name="Freeform 38">
                <a:extLst>
                  <a:ext uri="{FF2B5EF4-FFF2-40B4-BE49-F238E27FC236}">
                    <a16:creationId xmlns:a16="http://schemas.microsoft.com/office/drawing/2014/main" id="{501F3BCB-D4DD-5844-8F3E-898BA3C4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2" name="Group 39">
              <a:extLst>
                <a:ext uri="{FF2B5EF4-FFF2-40B4-BE49-F238E27FC236}">
                  <a16:creationId xmlns:a16="http://schemas.microsoft.com/office/drawing/2014/main" id="{585E1429-AFB0-D444-A2CF-F2317832C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3145" name="Rectangle 40">
                <a:extLst>
                  <a:ext uri="{FF2B5EF4-FFF2-40B4-BE49-F238E27FC236}">
                    <a16:creationId xmlns:a16="http://schemas.microsoft.com/office/drawing/2014/main" id="{860A5079-A107-2542-89E9-478D70795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46" name="Rectangle 41">
                <a:extLst>
                  <a:ext uri="{FF2B5EF4-FFF2-40B4-BE49-F238E27FC236}">
                    <a16:creationId xmlns:a16="http://schemas.microsoft.com/office/drawing/2014/main" id="{0736130C-D863-E14E-81F3-89C58FFCB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Gate Logic</a:t>
                </a:r>
                <a:endParaRPr lang="en-US" altLang="en-CN" sz="1800" b="1"/>
              </a:p>
            </p:txBody>
          </p:sp>
          <p:sp>
            <p:nvSpPr>
              <p:cNvPr id="3147" name="Freeform 42">
                <a:extLst>
                  <a:ext uri="{FF2B5EF4-FFF2-40B4-BE49-F238E27FC236}">
                    <a16:creationId xmlns:a16="http://schemas.microsoft.com/office/drawing/2014/main" id="{0161263F-5FD7-BA48-BE13-CACFD1886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8" name="Rectangle 43">
                <a:extLst>
                  <a:ext uri="{FF2B5EF4-FFF2-40B4-BE49-F238E27FC236}">
                    <a16:creationId xmlns:a16="http://schemas.microsoft.com/office/drawing/2014/main" id="{94E064A8-BBB5-6648-A896-F130BCA6F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 1 - 3</a:t>
                </a:r>
                <a:endParaRPr lang="en-US" altLang="en-CN" sz="1800" b="1"/>
              </a:p>
            </p:txBody>
          </p:sp>
          <p:sp>
            <p:nvSpPr>
              <p:cNvPr id="3149" name="Line 44">
                <a:extLst>
                  <a:ext uri="{FF2B5EF4-FFF2-40B4-BE49-F238E27FC236}">
                    <a16:creationId xmlns:a16="http://schemas.microsoft.com/office/drawing/2014/main" id="{48101B9F-89E3-0C4E-B83C-07F3E636F0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50" name="Freeform 45">
                <a:extLst>
                  <a:ext uri="{FF2B5EF4-FFF2-40B4-BE49-F238E27FC236}">
                    <a16:creationId xmlns:a16="http://schemas.microsoft.com/office/drawing/2014/main" id="{36FFDFEF-8A1D-974B-A8DB-75129E0FC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3" name="Group 46">
              <a:extLst>
                <a:ext uri="{FF2B5EF4-FFF2-40B4-BE49-F238E27FC236}">
                  <a16:creationId xmlns:a16="http://schemas.microsoft.com/office/drawing/2014/main" id="{74B32F50-C83F-6D44-A311-90E8C510D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3136" name="Rectangle 47">
                <a:extLst>
                  <a:ext uri="{FF2B5EF4-FFF2-40B4-BE49-F238E27FC236}">
                    <a16:creationId xmlns:a16="http://schemas.microsoft.com/office/drawing/2014/main" id="{F05257BF-1367-DA48-B150-8AD10EDBE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37" name="Rectangle 48">
                <a:extLst>
                  <a:ext uri="{FF2B5EF4-FFF2-40B4-BE49-F238E27FC236}">
                    <a16:creationId xmlns:a16="http://schemas.microsoft.com/office/drawing/2014/main" id="{B8AFA472-4F8F-3D4E-BDE7-C75DE7A9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Electrical</a:t>
                </a:r>
                <a:endParaRPr lang="en-US" altLang="en-CN" sz="1800" b="1"/>
              </a:p>
            </p:txBody>
          </p:sp>
          <p:sp>
            <p:nvSpPr>
              <p:cNvPr id="3138" name="Rectangle 49">
                <a:extLst>
                  <a:ext uri="{FF2B5EF4-FFF2-40B4-BE49-F238E27FC236}">
                    <a16:creationId xmlns:a16="http://schemas.microsoft.com/office/drawing/2014/main" id="{88267E6F-A308-CD4A-A313-0D1DE8218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Engineering</a:t>
                </a:r>
                <a:endParaRPr lang="en-US" altLang="en-CN" sz="1800" b="1"/>
              </a:p>
            </p:txBody>
          </p:sp>
          <p:sp>
            <p:nvSpPr>
              <p:cNvPr id="3139" name="Freeform 50">
                <a:extLst>
                  <a:ext uri="{FF2B5EF4-FFF2-40B4-BE49-F238E27FC236}">
                    <a16:creationId xmlns:a16="http://schemas.microsoft.com/office/drawing/2014/main" id="{7289FB96-6395-6F4B-A9B5-E0B4357AB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0" name="Freeform 51">
                <a:extLst>
                  <a:ext uri="{FF2B5EF4-FFF2-40B4-BE49-F238E27FC236}">
                    <a16:creationId xmlns:a16="http://schemas.microsoft.com/office/drawing/2014/main" id="{9B8D8C38-E714-3B4C-8915-F4CE471C8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1" name="Freeform 52">
                <a:extLst>
                  <a:ext uri="{FF2B5EF4-FFF2-40B4-BE49-F238E27FC236}">
                    <a16:creationId xmlns:a16="http://schemas.microsoft.com/office/drawing/2014/main" id="{0BEA5AAD-90C8-714C-8CCF-196B2389A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2" name="Rectangle 53">
                <a:extLst>
                  <a:ext uri="{FF2B5EF4-FFF2-40B4-BE49-F238E27FC236}">
                    <a16:creationId xmlns:a16="http://schemas.microsoft.com/office/drawing/2014/main" id="{E26200DA-1FD2-DD4B-A537-0E2397FDE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Physics</a:t>
                </a:r>
                <a:endParaRPr lang="en-US" altLang="en-CN" sz="1800" b="1"/>
              </a:p>
            </p:txBody>
          </p:sp>
          <p:sp>
            <p:nvSpPr>
              <p:cNvPr id="3143" name="Line 54">
                <a:extLst>
                  <a:ext uri="{FF2B5EF4-FFF2-40B4-BE49-F238E27FC236}">
                    <a16:creationId xmlns:a16="http://schemas.microsoft.com/office/drawing/2014/main" id="{C3C31982-5AFF-7249-813F-B097DC59E8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4" name="Freeform 55">
                <a:extLst>
                  <a:ext uri="{FF2B5EF4-FFF2-40B4-BE49-F238E27FC236}">
                    <a16:creationId xmlns:a16="http://schemas.microsoft.com/office/drawing/2014/main" id="{494EF3D0-A5C1-C643-8A9B-9F0A45774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4" name="Group 56">
              <a:extLst>
                <a:ext uri="{FF2B5EF4-FFF2-40B4-BE49-F238E27FC236}">
                  <a16:creationId xmlns:a16="http://schemas.microsoft.com/office/drawing/2014/main" id="{F213280A-0997-694F-A2EC-8805AE13A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3131" name="Rectangle 57">
                <a:extLst>
                  <a:ext uri="{FF2B5EF4-FFF2-40B4-BE49-F238E27FC236}">
                    <a16:creationId xmlns:a16="http://schemas.microsoft.com/office/drawing/2014/main" id="{5E1C6334-7F6A-164A-8EEA-1A6B7FC12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32" name="Rectangle 58">
                <a:extLst>
                  <a:ext uri="{FF2B5EF4-FFF2-40B4-BE49-F238E27FC236}">
                    <a16:creationId xmlns:a16="http://schemas.microsoft.com/office/drawing/2014/main" id="{FB17922D-1C47-EC4A-BDC7-52C707B68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Virtual</a:t>
                </a:r>
                <a:endParaRPr lang="en-US" altLang="en-CN" sz="1800" b="1"/>
              </a:p>
            </p:txBody>
          </p:sp>
          <p:sp>
            <p:nvSpPr>
              <p:cNvPr id="3133" name="Rectangle 59">
                <a:extLst>
                  <a:ext uri="{FF2B5EF4-FFF2-40B4-BE49-F238E27FC236}">
                    <a16:creationId xmlns:a16="http://schemas.microsoft.com/office/drawing/2014/main" id="{B7C1DEC9-0513-C64D-886A-8685AA6E6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Machine</a:t>
                </a:r>
                <a:endParaRPr lang="en-US" altLang="en-CN" sz="1800" b="1"/>
              </a:p>
            </p:txBody>
          </p:sp>
          <p:sp>
            <p:nvSpPr>
              <p:cNvPr id="3134" name="Rectangle 60">
                <a:extLst>
                  <a:ext uri="{FF2B5EF4-FFF2-40B4-BE49-F238E27FC236}">
                    <a16:creationId xmlns:a16="http://schemas.microsoft.com/office/drawing/2014/main" id="{BA58A57C-3A5F-C640-B4DB-B1724DA90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35" name="Rectangle 61">
                <a:extLst>
                  <a:ext uri="{FF2B5EF4-FFF2-40B4-BE49-F238E27FC236}">
                    <a16:creationId xmlns:a16="http://schemas.microsoft.com/office/drawing/2014/main" id="{0A0B4E0A-9DC2-C841-A7D2-2C60A684F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85" name="Group 62">
              <a:extLst>
                <a:ext uri="{FF2B5EF4-FFF2-40B4-BE49-F238E27FC236}">
                  <a16:creationId xmlns:a16="http://schemas.microsoft.com/office/drawing/2014/main" id="{0CB50DCE-C05E-B34D-BA85-680DC96024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3121" name="Group 63">
                <a:extLst>
                  <a:ext uri="{FF2B5EF4-FFF2-40B4-BE49-F238E27FC236}">
                    <a16:creationId xmlns:a16="http://schemas.microsoft.com/office/drawing/2014/main" id="{E491CDC2-8F86-A14B-8815-52929868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3128" name="Rectangle 64">
                  <a:extLst>
                    <a:ext uri="{FF2B5EF4-FFF2-40B4-BE49-F238E27FC236}">
                      <a16:creationId xmlns:a16="http://schemas.microsoft.com/office/drawing/2014/main" id="{8B758CD5-1A96-9748-8698-AEE10405FA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29" name="Rectangle 65">
                  <a:extLst>
                    <a:ext uri="{FF2B5EF4-FFF2-40B4-BE49-F238E27FC236}">
                      <a16:creationId xmlns:a16="http://schemas.microsoft.com/office/drawing/2014/main" id="{11B97F2B-C43F-A849-B310-1C2A831C1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1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30" name="Rectangle 66">
                  <a:extLst>
                    <a:ext uri="{FF2B5EF4-FFF2-40B4-BE49-F238E27FC236}">
                      <a16:creationId xmlns:a16="http://schemas.microsoft.com/office/drawing/2014/main" id="{9047F2D2-E694-6D45-BC3A-723A2B45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22" name="Group 67">
                <a:extLst>
                  <a:ext uri="{FF2B5EF4-FFF2-40B4-BE49-F238E27FC236}">
                    <a16:creationId xmlns:a16="http://schemas.microsoft.com/office/drawing/2014/main" id="{BC1BAA17-F274-6C40-AC9D-0FC01C6A46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3123" name="Rectangle 68">
                  <a:extLst>
                    <a:ext uri="{FF2B5EF4-FFF2-40B4-BE49-F238E27FC236}">
                      <a16:creationId xmlns:a16="http://schemas.microsoft.com/office/drawing/2014/main" id="{566EB408-EF1F-CA4F-B9B1-E1FDE3D7D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24" name="Rectangle 69">
                  <a:extLst>
                    <a:ext uri="{FF2B5EF4-FFF2-40B4-BE49-F238E27FC236}">
                      <a16:creationId xmlns:a16="http://schemas.microsoft.com/office/drawing/2014/main" id="{FD83E591-ADA8-0B48-AF68-095A885F6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sz="1800" b="1"/>
                </a:p>
              </p:txBody>
            </p:sp>
            <p:sp>
              <p:nvSpPr>
                <p:cNvPr id="3125" name="Rectangle 70">
                  <a:extLst>
                    <a:ext uri="{FF2B5EF4-FFF2-40B4-BE49-F238E27FC236}">
                      <a16:creationId xmlns:a16="http://schemas.microsoft.com/office/drawing/2014/main" id="{5BE703E5-22E3-EB48-86F6-9B30E17A9F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/>
                </a:p>
              </p:txBody>
            </p:sp>
            <p:sp>
              <p:nvSpPr>
                <p:cNvPr id="3126" name="Rectangle 71">
                  <a:extLst>
                    <a:ext uri="{FF2B5EF4-FFF2-40B4-BE49-F238E27FC236}">
                      <a16:creationId xmlns:a16="http://schemas.microsoft.com/office/drawing/2014/main" id="{CECC5E9D-2AEA-3640-A7FC-2CDD2792E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27" name="Rectangle 72">
                  <a:extLst>
                    <a:ext uri="{FF2B5EF4-FFF2-40B4-BE49-F238E27FC236}">
                      <a16:creationId xmlns:a16="http://schemas.microsoft.com/office/drawing/2014/main" id="{A8889E9C-80B7-A44D-BADD-789BED3563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/>
                </a:p>
              </p:txBody>
            </p:sp>
          </p:grpSp>
        </p:grpSp>
        <p:grpSp>
          <p:nvGrpSpPr>
            <p:cNvPr id="3086" name="Group 73">
              <a:extLst>
                <a:ext uri="{FF2B5EF4-FFF2-40B4-BE49-F238E27FC236}">
                  <a16:creationId xmlns:a16="http://schemas.microsoft.com/office/drawing/2014/main" id="{562DCA77-2050-F54F-B352-24A73E44AD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3111" name="Group 74">
                <a:extLst>
                  <a:ext uri="{FF2B5EF4-FFF2-40B4-BE49-F238E27FC236}">
                    <a16:creationId xmlns:a16="http://schemas.microsoft.com/office/drawing/2014/main" id="{0A19594B-E29F-4645-A538-39E5EE86A8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3118" name="Rectangle 75">
                  <a:extLst>
                    <a:ext uri="{FF2B5EF4-FFF2-40B4-BE49-F238E27FC236}">
                      <a16:creationId xmlns:a16="http://schemas.microsoft.com/office/drawing/2014/main" id="{1EC50803-E829-514C-99D7-694A9A94F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19" name="Rectangle 76">
                  <a:extLst>
                    <a:ext uri="{FF2B5EF4-FFF2-40B4-BE49-F238E27FC236}">
                      <a16:creationId xmlns:a16="http://schemas.microsoft.com/office/drawing/2014/main" id="{26C3C6F7-68B3-2B48-9FCE-BFE3D404E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5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20" name="Rectangle 77">
                  <a:extLst>
                    <a:ext uri="{FF2B5EF4-FFF2-40B4-BE49-F238E27FC236}">
                      <a16:creationId xmlns:a16="http://schemas.microsoft.com/office/drawing/2014/main" id="{5EEF5A72-E4D5-2B4E-8E9D-95BA39AC3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12" name="Group 78">
                <a:extLst>
                  <a:ext uri="{FF2B5EF4-FFF2-40B4-BE49-F238E27FC236}">
                    <a16:creationId xmlns:a16="http://schemas.microsoft.com/office/drawing/2014/main" id="{CDE63B3C-B64A-5540-A915-439962C3EA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3113" name="Rectangle 79">
                  <a:extLst>
                    <a:ext uri="{FF2B5EF4-FFF2-40B4-BE49-F238E27FC236}">
                      <a16:creationId xmlns:a16="http://schemas.microsoft.com/office/drawing/2014/main" id="{CB6B8522-4516-F048-9FD2-6FF172350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14" name="Rectangle 80">
                  <a:extLst>
                    <a:ext uri="{FF2B5EF4-FFF2-40B4-BE49-F238E27FC236}">
                      <a16:creationId xmlns:a16="http://schemas.microsoft.com/office/drawing/2014/main" id="{76E2C194-D5C2-1747-8F24-98A57E09F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sz="1800" b="1"/>
                </a:p>
              </p:txBody>
            </p:sp>
            <p:sp>
              <p:nvSpPr>
                <p:cNvPr id="3115" name="Rectangle 81">
                  <a:extLst>
                    <a:ext uri="{FF2B5EF4-FFF2-40B4-BE49-F238E27FC236}">
                      <a16:creationId xmlns:a16="http://schemas.microsoft.com/office/drawing/2014/main" id="{9AD9953D-F575-BC49-B965-238A41112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/>
                </a:p>
              </p:txBody>
            </p:sp>
            <p:sp>
              <p:nvSpPr>
                <p:cNvPr id="3116" name="Rectangle 82">
                  <a:extLst>
                    <a:ext uri="{FF2B5EF4-FFF2-40B4-BE49-F238E27FC236}">
                      <a16:creationId xmlns:a16="http://schemas.microsoft.com/office/drawing/2014/main" id="{F5E6FABF-38F2-534A-9195-72DEF4A279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17" name="Rectangle 83">
                  <a:extLst>
                    <a:ext uri="{FF2B5EF4-FFF2-40B4-BE49-F238E27FC236}">
                      <a16:creationId xmlns:a16="http://schemas.microsoft.com/office/drawing/2014/main" id="{CF642467-5756-E547-9645-EC64A455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/>
                </a:p>
              </p:txBody>
            </p:sp>
          </p:grpSp>
        </p:grpSp>
        <p:grpSp>
          <p:nvGrpSpPr>
            <p:cNvPr id="3087" name="Group 84">
              <a:extLst>
                <a:ext uri="{FF2B5EF4-FFF2-40B4-BE49-F238E27FC236}">
                  <a16:creationId xmlns:a16="http://schemas.microsoft.com/office/drawing/2014/main" id="{7002EF4B-9D01-E741-BF38-634D04F094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3106" name="Rectangle 85">
                <a:extLst>
                  <a:ext uri="{FF2B5EF4-FFF2-40B4-BE49-F238E27FC236}">
                    <a16:creationId xmlns:a16="http://schemas.microsoft.com/office/drawing/2014/main" id="{B8F6F570-9618-F444-AD55-ECF090AA3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07" name="Rectangle 86">
                <a:extLst>
                  <a:ext uri="{FF2B5EF4-FFF2-40B4-BE49-F238E27FC236}">
                    <a16:creationId xmlns:a16="http://schemas.microsoft.com/office/drawing/2014/main" id="{6145DEA0-CEF8-B745-BDB8-BD185F61B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Hardware</a:t>
                </a:r>
                <a:endParaRPr lang="en-US" altLang="en-CN" sz="1800" b="1"/>
              </a:p>
            </p:txBody>
          </p:sp>
          <p:sp>
            <p:nvSpPr>
              <p:cNvPr id="3108" name="Rectangle 87">
                <a:extLst>
                  <a:ext uri="{FF2B5EF4-FFF2-40B4-BE49-F238E27FC236}">
                    <a16:creationId xmlns:a16="http://schemas.microsoft.com/office/drawing/2014/main" id="{B3DFD3C8-3778-A347-92D6-89F603AF1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Platform</a:t>
                </a:r>
                <a:endParaRPr lang="en-US" altLang="en-CN" sz="1800" b="1"/>
              </a:p>
            </p:txBody>
          </p:sp>
          <p:sp>
            <p:nvSpPr>
              <p:cNvPr id="3109" name="Rectangle 88">
                <a:extLst>
                  <a:ext uri="{FF2B5EF4-FFF2-40B4-BE49-F238E27FC236}">
                    <a16:creationId xmlns:a16="http://schemas.microsoft.com/office/drawing/2014/main" id="{C1409810-6728-434F-ADC6-269686FE7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10" name="Rectangle 89">
                <a:extLst>
                  <a:ext uri="{FF2B5EF4-FFF2-40B4-BE49-F238E27FC236}">
                    <a16:creationId xmlns:a16="http://schemas.microsoft.com/office/drawing/2014/main" id="{E152E567-D6F4-D948-A4DF-A5470178C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88" name="Group 90">
              <a:extLst>
                <a:ext uri="{FF2B5EF4-FFF2-40B4-BE49-F238E27FC236}">
                  <a16:creationId xmlns:a16="http://schemas.microsoft.com/office/drawing/2014/main" id="{169365A2-E8BD-1C41-BE7A-8BA3FA7ABB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3101" name="Rectangle 91">
                <a:extLst>
                  <a:ext uri="{FF2B5EF4-FFF2-40B4-BE49-F238E27FC236}">
                    <a16:creationId xmlns:a16="http://schemas.microsoft.com/office/drawing/2014/main" id="{7E4DC15E-6372-614E-86E8-5F245A3DE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02" name="Rectangle 92">
                <a:extLst>
                  <a:ext uri="{FF2B5EF4-FFF2-40B4-BE49-F238E27FC236}">
                    <a16:creationId xmlns:a16="http://schemas.microsoft.com/office/drawing/2014/main" id="{1590E8E6-DE96-8D4A-B39C-44B74B918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Chips &amp;</a:t>
                </a:r>
                <a:endParaRPr lang="en-US" altLang="en-CN" sz="1800" b="1"/>
              </a:p>
            </p:txBody>
          </p:sp>
          <p:sp>
            <p:nvSpPr>
              <p:cNvPr id="3103" name="Rectangle 93">
                <a:extLst>
                  <a:ext uri="{FF2B5EF4-FFF2-40B4-BE49-F238E27FC236}">
                    <a16:creationId xmlns:a16="http://schemas.microsoft.com/office/drawing/2014/main" id="{C0BCCA77-7215-C04C-B792-D79840CF0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Logic Gates</a:t>
                </a:r>
                <a:endParaRPr lang="en-US" altLang="en-CN" sz="1800" b="1"/>
              </a:p>
            </p:txBody>
          </p:sp>
          <p:sp>
            <p:nvSpPr>
              <p:cNvPr id="3104" name="Rectangle 94">
                <a:extLst>
                  <a:ext uri="{FF2B5EF4-FFF2-40B4-BE49-F238E27FC236}">
                    <a16:creationId xmlns:a16="http://schemas.microsoft.com/office/drawing/2014/main" id="{AB5EC7BE-C75F-164F-A97A-1DBABA43D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05" name="Rectangle 95">
                <a:extLst>
                  <a:ext uri="{FF2B5EF4-FFF2-40B4-BE49-F238E27FC236}">
                    <a16:creationId xmlns:a16="http://schemas.microsoft.com/office/drawing/2014/main" id="{F105CF3F-B88B-B749-B04C-48F7C6D71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89" name="Group 96">
              <a:extLst>
                <a:ext uri="{FF2B5EF4-FFF2-40B4-BE49-F238E27FC236}">
                  <a16:creationId xmlns:a16="http://schemas.microsoft.com/office/drawing/2014/main" id="{FA1C410C-AAA1-E640-862E-BE61B0846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3090" name="Freeform 97">
                <a:extLst>
                  <a:ext uri="{FF2B5EF4-FFF2-40B4-BE49-F238E27FC236}">
                    <a16:creationId xmlns:a16="http://schemas.microsoft.com/office/drawing/2014/main" id="{52D777E4-3E5B-6547-9FE1-8DC96F49C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1" name="Freeform 98">
                <a:extLst>
                  <a:ext uri="{FF2B5EF4-FFF2-40B4-BE49-F238E27FC236}">
                    <a16:creationId xmlns:a16="http://schemas.microsoft.com/office/drawing/2014/main" id="{1EA53483-3E05-B247-BF0D-AB8DF47FE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2" name="Freeform 99">
                <a:extLst>
                  <a:ext uri="{FF2B5EF4-FFF2-40B4-BE49-F238E27FC236}">
                    <a16:creationId xmlns:a16="http://schemas.microsoft.com/office/drawing/2014/main" id="{1B0C2927-957A-E848-86CD-6ABD41637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3" name="Rectangle 100">
                <a:extLst>
                  <a:ext uri="{FF2B5EF4-FFF2-40B4-BE49-F238E27FC236}">
                    <a16:creationId xmlns:a16="http://schemas.microsoft.com/office/drawing/2014/main" id="{43F9E85B-C3A8-7840-BCE3-EE4B23493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Human</a:t>
                </a:r>
                <a:endParaRPr lang="en-US" altLang="en-CN" sz="1800" b="1"/>
              </a:p>
            </p:txBody>
          </p:sp>
          <p:sp>
            <p:nvSpPr>
              <p:cNvPr id="3094" name="Rectangle 101">
                <a:extLst>
                  <a:ext uri="{FF2B5EF4-FFF2-40B4-BE49-F238E27FC236}">
                    <a16:creationId xmlns:a16="http://schemas.microsoft.com/office/drawing/2014/main" id="{E3426116-5B2D-244F-B283-105760E40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Thought</a:t>
                </a:r>
                <a:endParaRPr lang="en-US" altLang="en-CN" sz="1800" b="1"/>
              </a:p>
            </p:txBody>
          </p:sp>
          <p:sp>
            <p:nvSpPr>
              <p:cNvPr id="3095" name="Rectangle 102">
                <a:extLst>
                  <a:ext uri="{FF2B5EF4-FFF2-40B4-BE49-F238E27FC236}">
                    <a16:creationId xmlns:a16="http://schemas.microsoft.com/office/drawing/2014/main" id="{F0D805C5-E829-364A-A66C-9E1351E32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096" name="Rectangle 103">
                <a:extLst>
                  <a:ext uri="{FF2B5EF4-FFF2-40B4-BE49-F238E27FC236}">
                    <a16:creationId xmlns:a16="http://schemas.microsoft.com/office/drawing/2014/main" id="{372376A2-BC60-0D43-89F2-175FEE978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sz="1800" b="1"/>
              </a:p>
            </p:txBody>
          </p:sp>
          <p:sp>
            <p:nvSpPr>
              <p:cNvPr id="3097" name="Freeform 104">
                <a:extLst>
                  <a:ext uri="{FF2B5EF4-FFF2-40B4-BE49-F238E27FC236}">
                    <a16:creationId xmlns:a16="http://schemas.microsoft.com/office/drawing/2014/main" id="{090393A7-83C3-E84C-BE0E-9C870743D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8" name="Rectangle 105">
                <a:extLst>
                  <a:ext uri="{FF2B5EF4-FFF2-40B4-BE49-F238E27FC236}">
                    <a16:creationId xmlns:a16="http://schemas.microsoft.com/office/drawing/2014/main" id="{E2236EF8-BBE0-A44B-AF26-29950117F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9, 12</a:t>
                </a:r>
                <a:endParaRPr lang="en-US" altLang="en-CN" sz="1800" b="1"/>
              </a:p>
            </p:txBody>
          </p:sp>
          <p:sp>
            <p:nvSpPr>
              <p:cNvPr id="3099" name="Line 106">
                <a:extLst>
                  <a:ext uri="{FF2B5EF4-FFF2-40B4-BE49-F238E27FC236}">
                    <a16:creationId xmlns:a16="http://schemas.microsoft.com/office/drawing/2014/main" id="{8ADBE44A-42F6-2E44-B830-9FFDA0368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00" name="Freeform 107">
                <a:extLst>
                  <a:ext uri="{FF2B5EF4-FFF2-40B4-BE49-F238E27FC236}">
                    <a16:creationId xmlns:a16="http://schemas.microsoft.com/office/drawing/2014/main" id="{0884E3F2-8F0F-5045-84F7-E9FD95F3D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</p:grpSp>
      <p:sp>
        <p:nvSpPr>
          <p:cNvPr id="402540" name="AutoShape 108">
            <a:extLst>
              <a:ext uri="{FF2B5EF4-FFF2-40B4-BE49-F238E27FC236}">
                <a16:creationId xmlns:a16="http://schemas.microsoft.com/office/drawing/2014/main" id="{1A1A355C-D2D2-0845-9EA9-8706D87EA072}"/>
              </a:ext>
            </a:extLst>
          </p:cNvPr>
          <p:cNvSpPr>
            <a:spLocks noChangeArrowheads="1"/>
          </p:cNvSpPr>
          <p:nvPr/>
        </p:nvSpPr>
        <p:spPr bwMode="auto">
          <a:xfrm rot="2644691">
            <a:off x="3746301" y="2295458"/>
            <a:ext cx="486966" cy="733663"/>
          </a:xfrm>
          <a:prstGeom prst="rightArrow">
            <a:avLst>
              <a:gd name="adj1" fmla="val 50000"/>
              <a:gd name="adj2" fmla="val 32256"/>
            </a:avLst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ar-SA" altLang="en-CN" sz="1800"/>
          </a:p>
        </p:txBody>
      </p:sp>
    </p:spTree>
    <p:extLst>
      <p:ext uri="{BB962C8B-B14F-4D97-AF65-F5344CB8AC3E}">
        <p14:creationId xmlns:p14="http://schemas.microsoft.com/office/powerpoint/2010/main" val="114510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5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One instruction for All Computation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968C-432F-F248-84DD-779A8258507E}"/>
              </a:ext>
            </a:extLst>
          </p:cNvPr>
          <p:cNvSpPr txBox="1"/>
          <p:nvPr/>
        </p:nvSpPr>
        <p:spPr>
          <a:xfrm>
            <a:off x="1672265" y="4599619"/>
            <a:ext cx="56781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Representing all computational actions with just one instruction, MOV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21746A-975D-1841-8A10-36CA27AB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5" y="615580"/>
            <a:ext cx="5094145" cy="3419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3974177" y="397505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/NmWwRmvjAE8?t=1037</a:t>
            </a:r>
            <a:endParaRPr lang="en-TW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00BD234-D4A9-CE46-AE32-36620AAD0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83" y="615580"/>
            <a:ext cx="5094145" cy="34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54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Names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 generic pool of conceptual handles for computation</a:t>
            </a:r>
          </a:p>
          <a:p>
            <a:r>
              <a:rPr lang="en-TW" dirty="0"/>
              <a:t>Some times it is better to keep all names (terms) neutral</a:t>
            </a:r>
          </a:p>
          <a:p>
            <a:r>
              <a:rPr lang="en-TW" dirty="0"/>
              <a:t>By assigning unique and countable names to a domain, it allows the naming systems to be reused or evolved for future use.</a:t>
            </a:r>
          </a:p>
          <a:p>
            <a:r>
              <a:rPr lang="en-TW" dirty="0"/>
              <a:t>Many of the computing/logical systems are universal</a:t>
            </a:r>
          </a:p>
          <a:p>
            <a:pPr lvl="1"/>
            <a:r>
              <a:rPr lang="en-TW" dirty="0"/>
              <a:t>They can be reused by many applications</a:t>
            </a:r>
          </a:p>
          <a:p>
            <a:pPr lvl="1"/>
            <a:r>
              <a:rPr lang="en-TW" dirty="0"/>
              <a:t>Logical Systems have been studied extensively, and may possess desirable properties</a:t>
            </a:r>
          </a:p>
          <a:p>
            <a:pPr lvl="2"/>
            <a:r>
              <a:rPr lang="en-TW" dirty="0"/>
              <a:t>Soundness and Completeness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0898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4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02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8EFB04E-F09A-2944-9DE2-97284AA87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Perspective</a:t>
            </a:r>
          </a:p>
        </p:txBody>
      </p:sp>
      <p:sp>
        <p:nvSpPr>
          <p:cNvPr id="437251" name="Rectangle 3">
            <a:extLst>
              <a:ext uri="{FF2B5EF4-FFF2-40B4-BE49-F238E27FC236}">
                <a16:creationId xmlns:a16="http://schemas.microsoft.com/office/drawing/2014/main" id="{F47AED63-0E78-604D-B34E-544BB41FCE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9727" y="1288407"/>
            <a:ext cx="6457950" cy="21717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CN" dirty="0"/>
              <a:t>Simple machine language, simple assembler</a:t>
            </a:r>
          </a:p>
          <a:p>
            <a:r>
              <a:rPr lang="en-US" altLang="en-CN" dirty="0"/>
              <a:t>Most assemblers are not stand-alone, but rather encapsulated in a translator of a higher order</a:t>
            </a:r>
          </a:p>
          <a:p>
            <a:r>
              <a:rPr lang="en-US" altLang="en-CN" dirty="0"/>
              <a:t>C programmers that understand the code generated by a C compiler can improve their code considerably</a:t>
            </a:r>
          </a:p>
          <a:p>
            <a:r>
              <a:rPr lang="en-US" altLang="en-CN" dirty="0"/>
              <a:t>C programming (e.g. for real-time systems) may involve re-writing critical segments in assembly, for optimization</a:t>
            </a:r>
          </a:p>
          <a:p>
            <a:r>
              <a:rPr lang="en-US" altLang="en-CN" dirty="0"/>
              <a:t>Writing an assembler is an excellent practice for writing more challenging translators, e.g. a VM Translator and a compiler, as we will do in the next lectures. </a:t>
            </a:r>
          </a:p>
        </p:txBody>
      </p:sp>
    </p:spTree>
    <p:extLst>
      <p:ext uri="{BB962C8B-B14F-4D97-AF65-F5344CB8AC3E}">
        <p14:creationId xmlns:p14="http://schemas.microsoft.com/office/powerpoint/2010/main" val="39964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251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35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How to write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Interpreter 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youtu.be</a:t>
            </a:r>
            <a:r>
              <a:rPr lang="en-US" altLang="zh-CN" sz="1500" dirty="0">
                <a:latin typeface="Comic Sans MS" panose="030F0702030302020204" pitchFamily="66" charset="0"/>
              </a:rPr>
              <a:t>/LCslqgM48D4. 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C1077A0-B5F8-3E42-842C-4AB34C9EF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063" y="1991778"/>
            <a:ext cx="4041321" cy="31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SIMD and MIMD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SIMD: Single Instruction Multiple Data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MIMD: Multiple Instructions Multiple Data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49815BC-8464-474E-9CE9-50498BDBC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222" y="1017725"/>
            <a:ext cx="4168865" cy="361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AF6F3-1D27-1347-8872-FD4A302CEDDB}"/>
              </a:ext>
            </a:extLst>
          </p:cNvPr>
          <p:cNvSpPr txBox="1"/>
          <p:nvPr/>
        </p:nvSpPr>
        <p:spPr>
          <a:xfrm>
            <a:off x="4684349" y="4765075"/>
            <a:ext cx="4424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techdifferences.com</a:t>
            </a:r>
            <a:r>
              <a:rPr lang="en-US" sz="1100" dirty="0">
                <a:hlinkClick r:id="rId3"/>
              </a:rPr>
              <a:t>/difference-between-</a:t>
            </a:r>
            <a:r>
              <a:rPr lang="en-US" sz="1100" dirty="0" err="1">
                <a:hlinkClick r:id="rId3"/>
              </a:rPr>
              <a:t>simd</a:t>
            </a:r>
            <a:r>
              <a:rPr lang="en-US" sz="1100" dirty="0">
                <a:hlinkClick r:id="rId3"/>
              </a:rPr>
              <a:t>-and-</a:t>
            </a:r>
            <a:r>
              <a:rPr lang="en-US" sz="1100" dirty="0" err="1">
                <a:hlinkClick r:id="rId3"/>
              </a:rPr>
              <a:t>mimd.html</a:t>
            </a:r>
            <a:endParaRPr lang="en-TW" sz="1100" dirty="0"/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D09AC2D2-39C3-FD40-9B6C-C1329BCAB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2" y="2257442"/>
            <a:ext cx="3790978" cy="2372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1E42A-80EB-634E-AAB0-D2C672E4C336}"/>
              </a:ext>
            </a:extLst>
          </p:cNvPr>
          <p:cNvSpPr txBox="1"/>
          <p:nvPr/>
        </p:nvSpPr>
        <p:spPr>
          <a:xfrm>
            <a:off x="424711" y="4741991"/>
            <a:ext cx="4147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An industry example: Intel AVX512 Instruction Set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67466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56114" y="264319"/>
            <a:ext cx="675081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Instructions &amp; Programs: Crash Course CS #8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10C0FC-294D-E942-A82E-9E396F5B9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40" y="1029892"/>
            <a:ext cx="6750810" cy="4089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EAA15-490B-4144-9193-29739D11A107}"/>
              </a:ext>
            </a:extLst>
          </p:cNvPr>
          <p:cNvSpPr txBox="1"/>
          <p:nvPr/>
        </p:nvSpPr>
        <p:spPr>
          <a:xfrm>
            <a:off x="3784921" y="4851976"/>
            <a:ext cx="1846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/zltgXvg6r3k</a:t>
            </a:r>
            <a:endParaRPr lang="en-CN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51151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AAFFF0C-C0E1-3047-98DE-1A3FDE29C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Why care about assemblers?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9F8C18B-5419-844D-A905-500F6043E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/>
              <a:t>Because …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Assemblers employ nifty programming tricks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Assemblers are the first rung up the software hierarchy ladder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An assembler is a translator of a simple language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Writing an assembler = low-impact practice for writing compilers.</a:t>
            </a:r>
          </a:p>
        </p:txBody>
      </p:sp>
    </p:spTree>
    <p:extLst>
      <p:ext uri="{BB962C8B-B14F-4D97-AF65-F5344CB8AC3E}">
        <p14:creationId xmlns:p14="http://schemas.microsoft.com/office/powerpoint/2010/main" val="38226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lternate Process 25">
            <a:extLst>
              <a:ext uri="{FF2B5EF4-FFF2-40B4-BE49-F238E27FC236}">
                <a16:creationId xmlns:a16="http://schemas.microsoft.com/office/drawing/2014/main" id="{01F9B2F4-ADEE-CC42-B14F-F84269E76171}"/>
              </a:ext>
            </a:extLst>
          </p:cNvPr>
          <p:cNvSpPr/>
          <p:nvPr/>
        </p:nvSpPr>
        <p:spPr>
          <a:xfrm>
            <a:off x="2560320" y="1158243"/>
            <a:ext cx="4104818" cy="2969306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FAAFFF0C-C0E1-3047-98DE-1A3FDE29C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The Main Software Pattern in this course</a:t>
            </a:r>
          </a:p>
        </p:txBody>
      </p:sp>
      <p:sp>
        <p:nvSpPr>
          <p:cNvPr id="6" name="Document 5">
            <a:extLst>
              <a:ext uri="{FF2B5EF4-FFF2-40B4-BE49-F238E27FC236}">
                <a16:creationId xmlns:a16="http://schemas.microsoft.com/office/drawing/2014/main" id="{4295A474-D2E8-7C48-9433-84ED940E268B}"/>
              </a:ext>
            </a:extLst>
          </p:cNvPr>
          <p:cNvSpPr/>
          <p:nvPr/>
        </p:nvSpPr>
        <p:spPr>
          <a:xfrm>
            <a:off x="1213255" y="2697437"/>
            <a:ext cx="1009544" cy="116462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Source Code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D5833C98-39AD-8048-B002-5D5EEBCEE8E4}"/>
              </a:ext>
            </a:extLst>
          </p:cNvPr>
          <p:cNvSpPr/>
          <p:nvPr/>
        </p:nvSpPr>
        <p:spPr>
          <a:xfrm>
            <a:off x="2816385" y="2830300"/>
            <a:ext cx="1418095" cy="898902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Parser</a:t>
            </a:r>
          </a:p>
        </p:txBody>
      </p:sp>
      <p:sp>
        <p:nvSpPr>
          <p:cNvPr id="8" name="Internal Storage 7">
            <a:extLst>
              <a:ext uri="{FF2B5EF4-FFF2-40B4-BE49-F238E27FC236}">
                <a16:creationId xmlns:a16="http://schemas.microsoft.com/office/drawing/2014/main" id="{B3B1215B-55BE-C747-B002-C69149D26A6C}"/>
              </a:ext>
            </a:extLst>
          </p:cNvPr>
          <p:cNvSpPr/>
          <p:nvPr/>
        </p:nvSpPr>
        <p:spPr>
          <a:xfrm>
            <a:off x="3948193" y="1639517"/>
            <a:ext cx="1247613" cy="1068541"/>
          </a:xfrm>
          <a:prstGeom prst="flowChartInternalStorage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Symbol Table</a:t>
            </a:r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C0482788-E260-4C41-AFD0-9706B34AB1B7}"/>
              </a:ext>
            </a:extLst>
          </p:cNvPr>
          <p:cNvSpPr/>
          <p:nvPr/>
        </p:nvSpPr>
        <p:spPr>
          <a:xfrm>
            <a:off x="4909522" y="2830300"/>
            <a:ext cx="1418095" cy="898902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Code Generator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333AE013-CB88-4240-854A-895724F0A46C}"/>
              </a:ext>
            </a:extLst>
          </p:cNvPr>
          <p:cNvSpPr/>
          <p:nvPr/>
        </p:nvSpPr>
        <p:spPr>
          <a:xfrm>
            <a:off x="7002659" y="2697436"/>
            <a:ext cx="1009544" cy="116462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Traget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B5B54A-245A-9841-B5BC-D2ABF7BBFEE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222799" y="3279751"/>
            <a:ext cx="59358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6C2294B-021F-FD40-BCAF-4807A6D31223}"/>
              </a:ext>
            </a:extLst>
          </p:cNvPr>
          <p:cNvCxnSpPr>
            <a:stCxn id="7" idx="0"/>
            <a:endCxn id="8" idx="1"/>
          </p:cNvCxnSpPr>
          <p:nvPr/>
        </p:nvCxnSpPr>
        <p:spPr>
          <a:xfrm rot="5400000" flipH="1" flipV="1">
            <a:off x="3408557" y="2290664"/>
            <a:ext cx="656512" cy="422760"/>
          </a:xfrm>
          <a:prstGeom prst="bentConnector2">
            <a:avLst/>
          </a:prstGeom>
          <a:ln w="254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8A3887A-460E-454E-9A36-705E0F704167}"/>
              </a:ext>
            </a:extLst>
          </p:cNvPr>
          <p:cNvCxnSpPr>
            <a:cxnSpLocks/>
            <a:stCxn id="11" idx="0"/>
            <a:endCxn id="8" idx="3"/>
          </p:cNvCxnSpPr>
          <p:nvPr/>
        </p:nvCxnSpPr>
        <p:spPr>
          <a:xfrm rot="16200000" flipV="1">
            <a:off x="5078932" y="2290662"/>
            <a:ext cx="656512" cy="422764"/>
          </a:xfrm>
          <a:prstGeom prst="bentConnector2">
            <a:avLst/>
          </a:prstGeom>
          <a:ln w="254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EA83D9-86C0-D14C-9DBC-208739917C53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4234480" y="3279751"/>
            <a:ext cx="6750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584E14-8FBF-224E-A0EC-B92F5D68BA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327617" y="3279750"/>
            <a:ext cx="675042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89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EBD1BF1-C2EA-CF40-96DC-7601AC280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CN" dirty="0"/>
              <a:t>Proposed assembler implementation</a:t>
            </a:r>
          </a:p>
        </p:txBody>
      </p:sp>
      <p:sp>
        <p:nvSpPr>
          <p:cNvPr id="424963" name="Rectangle 3">
            <a:extLst>
              <a:ext uri="{FF2B5EF4-FFF2-40B4-BE49-F238E27FC236}">
                <a16:creationId xmlns:a16="http://schemas.microsoft.com/office/drawing/2014/main" id="{D96E4A55-A991-F84B-8F65-D68D04F604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4581" y="915124"/>
            <a:ext cx="6335316" cy="2519363"/>
          </a:xfrm>
        </p:spPr>
        <p:txBody>
          <a:bodyPr>
            <a:normAutofit fontScale="62500" lnSpcReduction="20000"/>
          </a:bodyPr>
          <a:lstStyle/>
          <a:p>
            <a:pPr marL="201216" indent="-201216">
              <a:lnSpc>
                <a:spcPct val="90000"/>
              </a:lnSpc>
              <a:spcBef>
                <a:spcPct val="100000"/>
              </a:spcBef>
              <a:buNone/>
            </a:pPr>
            <a:r>
              <a:rPr lang="en-US" altLang="en-CN" dirty="0"/>
              <a:t>An assembler program can be written in any high-level language.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None/>
            </a:pPr>
            <a:r>
              <a:rPr lang="en-US" altLang="en-CN" dirty="0"/>
              <a:t>We propose a language-independent design, as follows. 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None/>
            </a:pPr>
            <a:r>
              <a:rPr lang="en-US" altLang="en-CN" u="sng" dirty="0"/>
              <a:t>Software modules: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Parser:</a:t>
            </a:r>
            <a:r>
              <a:rPr lang="en-US" altLang="en-CN" dirty="0"/>
              <a:t> Unpacks each command into its underlying fields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Code:</a:t>
            </a:r>
            <a:r>
              <a:rPr lang="en-US" altLang="en-CN" dirty="0"/>
              <a:t> Translates each field into its corresponding binary value, </a:t>
            </a:r>
            <a:br>
              <a:rPr lang="en-US" altLang="en-CN" dirty="0"/>
            </a:br>
            <a:r>
              <a:rPr lang="en-US" altLang="en-CN" dirty="0"/>
              <a:t>            and assembles the resulting values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 err="1">
                <a:solidFill>
                  <a:srgbClr val="000099"/>
                </a:solidFill>
                <a:latin typeface="Courier New" panose="02070309020205020404" pitchFamily="49" charset="0"/>
              </a:rPr>
              <a:t>SymbolTable</a:t>
            </a: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:</a:t>
            </a:r>
            <a:r>
              <a:rPr lang="en-US" altLang="en-CN" dirty="0"/>
              <a:t> Manages the symbol table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Main:</a:t>
            </a:r>
            <a:r>
              <a:rPr lang="en-US" altLang="en-CN" dirty="0"/>
              <a:t> Initializes I/O files and drives the show.</a:t>
            </a:r>
          </a:p>
        </p:txBody>
      </p:sp>
      <p:sp>
        <p:nvSpPr>
          <p:cNvPr id="424964" name="Rectangle 4">
            <a:extLst>
              <a:ext uri="{FF2B5EF4-FFF2-40B4-BE49-F238E27FC236}">
                <a16:creationId xmlns:a16="http://schemas.microsoft.com/office/drawing/2014/main" id="{52E93C19-9D86-E44A-B106-C8798E5EA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731" y="3715475"/>
            <a:ext cx="6457950" cy="1350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100000"/>
              </a:spcBef>
              <a:buClr>
                <a:srgbClr val="006600"/>
              </a:buClr>
              <a:buSzPct val="100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Proposed implementation stages</a:t>
            </a:r>
          </a:p>
          <a:p>
            <a:pPr algn="l">
              <a:spcBef>
                <a:spcPct val="10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latin typeface="Comic Sans MS" panose="030F0902030302020204" pitchFamily="66" charset="0"/>
              </a:rPr>
              <a:t>Stage I: Build a basic assembler for programs with no symbols</a:t>
            </a:r>
          </a:p>
          <a:p>
            <a:pPr algn="l">
              <a:spcBef>
                <a:spcPct val="10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latin typeface="Comic Sans MS" panose="030F0902030302020204" pitchFamily="66" charset="0"/>
              </a:rPr>
              <a:t>Stage II: Extend the basic assembler with symbol handling capabilities.</a:t>
            </a:r>
          </a:p>
        </p:txBody>
      </p:sp>
    </p:spTree>
    <p:extLst>
      <p:ext uri="{BB962C8B-B14F-4D97-AF65-F5344CB8AC3E}">
        <p14:creationId xmlns:p14="http://schemas.microsoft.com/office/powerpoint/2010/main" val="382335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3" grpId="0" build="p"/>
      <p:bldP spid="42496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257273A-155B-E14F-A7F6-8CDB30727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Parser</a:t>
            </a:r>
            <a:endParaRPr lang="en-US" altLang="en-CN" sz="1500" dirty="0"/>
          </a:p>
        </p:txBody>
      </p:sp>
      <p:pic>
        <p:nvPicPr>
          <p:cNvPr id="427011" name="Picture 3" descr="Bouquet">
            <a:extLst>
              <a:ext uri="{FF2B5EF4-FFF2-40B4-BE49-F238E27FC236}">
                <a16:creationId xmlns:a16="http://schemas.microsoft.com/office/drawing/2014/main" id="{7F95E450-5275-D148-A40A-5BE5D2AB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27957" r="17969" b="20430"/>
          <a:stretch>
            <a:fillRect/>
          </a:stretch>
        </p:blipFill>
        <p:spPr bwMode="auto">
          <a:xfrm>
            <a:off x="1314450" y="991369"/>
            <a:ext cx="6515100" cy="381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7969" t="27957" r="17969" b="2043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1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59" name="Picture 3" descr="Bouquet">
            <a:extLst>
              <a:ext uri="{FF2B5EF4-FFF2-40B4-BE49-F238E27FC236}">
                <a16:creationId xmlns:a16="http://schemas.microsoft.com/office/drawing/2014/main" id="{AE44D6FF-CB53-284D-8BFC-D019FFEE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34409" r="17969" b="29033"/>
          <a:stretch>
            <a:fillRect/>
          </a:stretch>
        </p:blipFill>
        <p:spPr bwMode="auto">
          <a:xfrm>
            <a:off x="1285875" y="1536192"/>
            <a:ext cx="6572250" cy="272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7969" t="34409" r="17969" b="2903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7" name="Rectangle 2">
            <a:extLst>
              <a:ext uri="{FF2B5EF4-FFF2-40B4-BE49-F238E27FC236}">
                <a16:creationId xmlns:a16="http://schemas.microsoft.com/office/drawing/2014/main" id="{05400660-BF47-B240-B1C1-057796565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Parser </a:t>
            </a:r>
            <a:r>
              <a:rPr lang="en-US" altLang="en-CN" sz="1500"/>
              <a:t>(a software module in the assembler program) / continued</a:t>
            </a:r>
          </a:p>
        </p:txBody>
      </p:sp>
    </p:spTree>
    <p:extLst>
      <p:ext uri="{BB962C8B-B14F-4D97-AF65-F5344CB8AC3E}">
        <p14:creationId xmlns:p14="http://schemas.microsoft.com/office/powerpoint/2010/main" val="404170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714AA16-AB53-6847-A336-BE3686F5E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Code Generator</a:t>
            </a:r>
            <a:endParaRPr lang="en-US" altLang="en-CN" sz="1500" dirty="0"/>
          </a:p>
        </p:txBody>
      </p:sp>
      <p:pic>
        <p:nvPicPr>
          <p:cNvPr id="431107" name="Picture 3" descr="Bouquet">
            <a:extLst>
              <a:ext uri="{FF2B5EF4-FFF2-40B4-BE49-F238E27FC236}">
                <a16:creationId xmlns:a16="http://schemas.microsoft.com/office/drawing/2014/main" id="{FA614019-E2E7-6D46-8F2A-D7F2BBA1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36559" r="23438" b="40860"/>
          <a:stretch>
            <a:fillRect/>
          </a:stretch>
        </p:blipFill>
        <p:spPr bwMode="auto">
          <a:xfrm>
            <a:off x="1314450" y="1357855"/>
            <a:ext cx="6515100" cy="182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7969" t="36559" r="23438" b="4086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45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3220</Words>
  <Application>Microsoft Macintosh PowerPoint</Application>
  <PresentationFormat>On-screen Show (16:9)</PresentationFormat>
  <Paragraphs>594</Paragraphs>
  <Slides>37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STXinwei</vt:lpstr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Computational Thinking &amp; Systems Design  Assembly and Machine Languages</vt:lpstr>
      <vt:lpstr>Abstract Specification</vt:lpstr>
      <vt:lpstr>Where we are at:</vt:lpstr>
      <vt:lpstr>Why care about assemblers?</vt:lpstr>
      <vt:lpstr>The Main Software Pattern in this course</vt:lpstr>
      <vt:lpstr>Proposed assembler implementation</vt:lpstr>
      <vt:lpstr>Parser</vt:lpstr>
      <vt:lpstr>PowerPoint Presentation</vt:lpstr>
      <vt:lpstr>Code Generator</vt:lpstr>
      <vt:lpstr>SymbolTable (a software module in the assembler program)</vt:lpstr>
      <vt:lpstr>PowerPoint Presentation</vt:lpstr>
      <vt:lpstr>PowerPoint Presentation</vt:lpstr>
      <vt:lpstr>PowerPoint Presentation</vt:lpstr>
      <vt:lpstr>Revisiting Hack low-level programming: an example</vt:lpstr>
      <vt:lpstr>The assembler’s view of an assembly program</vt:lpstr>
      <vt:lpstr>Translating / assembling A-instructions</vt:lpstr>
      <vt:lpstr>Translating / assembling C-instructions</vt:lpstr>
      <vt:lpstr>The overall assembly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assembly process (detailed)</vt:lpstr>
      <vt:lpstr>PowerPoint Presentation</vt:lpstr>
      <vt:lpstr>A Series of Low Level Programming Tutorial</vt:lpstr>
      <vt:lpstr>Ben Eater’s 6502 Assembly to Machine Code</vt:lpstr>
      <vt:lpstr>PowerPoint Presentation</vt:lpstr>
      <vt:lpstr>PowerPoint Presentation</vt:lpstr>
      <vt:lpstr>PowerPoint Presentation</vt:lpstr>
      <vt:lpstr>Why are Names important?</vt:lpstr>
      <vt:lpstr>Computable Logic and Types of “Birds”</vt:lpstr>
      <vt:lpstr>The Names of Birds (Functions)</vt:lpstr>
      <vt:lpstr>Perspective</vt:lpstr>
      <vt:lpstr>PowerPoint Presentation</vt:lpstr>
      <vt:lpstr>SIMD and MIMD</vt:lpstr>
      <vt:lpstr>Instructions &amp; Programs: Crash Course CS #8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99</cp:revision>
  <dcterms:modified xsi:type="dcterms:W3CDTF">2020-10-20T07:21:26Z</dcterms:modified>
</cp:coreProperties>
</file>